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 id="258" r:id="rId3"/>
    <p:sldId id="278" r:id="rId4"/>
    <p:sldId id="279" r:id="rId5"/>
    <p:sldId id="280" r:id="rId6"/>
    <p:sldId id="281" r:id="rId7"/>
    <p:sldId id="282" r:id="rId8"/>
    <p:sldId id="283" r:id="rId9"/>
    <p:sldId id="284" r:id="rId10"/>
    <p:sldId id="285" r:id="rId11"/>
    <p:sldId id="286" r:id="rId12"/>
    <p:sldId id="287" r:id="rId13"/>
    <p:sldId id="257" r:id="rId14"/>
    <p:sldId id="259" r:id="rId15"/>
    <p:sldId id="261" r:id="rId16"/>
    <p:sldId id="262" r:id="rId17"/>
    <p:sldId id="263" r:id="rId18"/>
    <p:sldId id="265" r:id="rId19"/>
    <p:sldId id="266" r:id="rId20"/>
    <p:sldId id="267" r:id="rId21"/>
    <p:sldId id="268" r:id="rId22"/>
    <p:sldId id="269" r:id="rId23"/>
    <p:sldId id="271" r:id="rId24"/>
    <p:sldId id="272" r:id="rId25"/>
    <p:sldId id="273" r:id="rId26"/>
    <p:sldId id="274" r:id="rId27"/>
    <p:sldId id="275" r:id="rId28"/>
    <p:sldId id="277" r:id="rId29"/>
    <p:sldId id="276" r:id="rId30"/>
    <p:sldId id="385"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6" r:id="rId45"/>
    <p:sldId id="307" r:id="rId46"/>
    <p:sldId id="309" r:id="rId47"/>
    <p:sldId id="312" r:id="rId48"/>
    <p:sldId id="313" r:id="rId49"/>
    <p:sldId id="314" r:id="rId50"/>
    <p:sldId id="315" r:id="rId51"/>
    <p:sldId id="386" r:id="rId52"/>
    <p:sldId id="320" r:id="rId53"/>
    <p:sldId id="322" r:id="rId54"/>
    <p:sldId id="325" r:id="rId55"/>
    <p:sldId id="326" r:id="rId56"/>
    <p:sldId id="327" r:id="rId57"/>
    <p:sldId id="329" r:id="rId58"/>
    <p:sldId id="336" r:id="rId59"/>
    <p:sldId id="332" r:id="rId60"/>
    <p:sldId id="387" r:id="rId61"/>
    <p:sldId id="334" r:id="rId62"/>
    <p:sldId id="335" r:id="rId63"/>
    <p:sldId id="337" r:id="rId64"/>
    <p:sldId id="338" r:id="rId65"/>
    <p:sldId id="339" r:id="rId66"/>
    <p:sldId id="340" r:id="rId67"/>
    <p:sldId id="341" r:id="rId68"/>
    <p:sldId id="342" r:id="rId69"/>
    <p:sldId id="343" r:id="rId70"/>
    <p:sldId id="344" r:id="rId71"/>
    <p:sldId id="345" r:id="rId72"/>
    <p:sldId id="346" r:id="rId73"/>
    <p:sldId id="347" r:id="rId74"/>
    <p:sldId id="348" r:id="rId75"/>
    <p:sldId id="349" r:id="rId76"/>
    <p:sldId id="350" r:id="rId77"/>
    <p:sldId id="388" r:id="rId78"/>
    <p:sldId id="353" r:id="rId79"/>
    <p:sldId id="354" r:id="rId80"/>
    <p:sldId id="355" r:id="rId81"/>
    <p:sldId id="356" r:id="rId82"/>
    <p:sldId id="357" r:id="rId83"/>
    <p:sldId id="358" r:id="rId84"/>
    <p:sldId id="359" r:id="rId85"/>
    <p:sldId id="360" r:id="rId86"/>
    <p:sldId id="361" r:id="rId87"/>
    <p:sldId id="362" r:id="rId88"/>
    <p:sldId id="363" r:id="rId89"/>
    <p:sldId id="364" r:id="rId90"/>
    <p:sldId id="365" r:id="rId91"/>
    <p:sldId id="366" r:id="rId92"/>
    <p:sldId id="367" r:id="rId93"/>
    <p:sldId id="368" r:id="rId94"/>
    <p:sldId id="369" r:id="rId95"/>
    <p:sldId id="370" r:id="rId96"/>
    <p:sldId id="371" r:id="rId97"/>
    <p:sldId id="372" r:id="rId98"/>
    <p:sldId id="373" r:id="rId99"/>
    <p:sldId id="374" r:id="rId100"/>
    <p:sldId id="375" r:id="rId101"/>
    <p:sldId id="376" r:id="rId102"/>
    <p:sldId id="378" r:id="rId103"/>
    <p:sldId id="379" r:id="rId104"/>
    <p:sldId id="380" r:id="rId105"/>
    <p:sldId id="381" r:id="rId106"/>
    <p:sldId id="382" r:id="rId107"/>
    <p:sldId id="383" r:id="rId10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87" d="100"/>
          <a:sy n="87" d="100"/>
        </p:scale>
        <p:origin x="52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E44743B-6887-428A-99BC-536D04E29FFA}" type="datetimeFigureOut">
              <a:rPr lang="en-US" smtClean="0"/>
              <a:t>5/7/2024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t>‹#›</a:t>
            </a:fld>
            <a:endParaRPr lang="en-US"/>
          </a:p>
        </p:txBody>
      </p:sp>
    </p:spTree>
    <p:extLst>
      <p:ext uri="{BB962C8B-B14F-4D97-AF65-F5344CB8AC3E}">
        <p14:creationId xmlns:p14="http://schemas.microsoft.com/office/powerpoint/2010/main" val="2273937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E44743B-6887-428A-99BC-536D04E29FFA}" type="datetimeFigureOut">
              <a:rPr lang="en-US" smtClean="0"/>
              <a:t>5/7/2024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t>‹#›</a:t>
            </a:fld>
            <a:endParaRPr lang="en-US"/>
          </a:p>
        </p:txBody>
      </p:sp>
    </p:spTree>
    <p:extLst>
      <p:ext uri="{BB962C8B-B14F-4D97-AF65-F5344CB8AC3E}">
        <p14:creationId xmlns:p14="http://schemas.microsoft.com/office/powerpoint/2010/main" val="1877703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E44743B-6887-428A-99BC-536D04E29FFA}" type="datetimeFigureOut">
              <a:rPr lang="en-US" smtClean="0"/>
              <a:t>5/7/2024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500750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E44743B-6887-428A-99BC-536D04E29FFA}" type="datetimeFigureOut">
              <a:rPr lang="en-US" smtClean="0"/>
              <a:t>5/7/2024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t>‹#›</a:t>
            </a:fld>
            <a:endParaRPr lang="en-US"/>
          </a:p>
        </p:txBody>
      </p:sp>
    </p:spTree>
    <p:extLst>
      <p:ext uri="{BB962C8B-B14F-4D97-AF65-F5344CB8AC3E}">
        <p14:creationId xmlns:p14="http://schemas.microsoft.com/office/powerpoint/2010/main" val="11919038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E44743B-6887-428A-99BC-536D04E29FFA}" type="datetimeFigureOut">
              <a:rPr lang="en-US" smtClean="0"/>
              <a:t>5/7/2024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8637750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E44743B-6887-428A-99BC-536D04E29FFA}" type="datetimeFigureOut">
              <a:rPr lang="en-US" smtClean="0"/>
              <a:t>5/7/2024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t>‹#›</a:t>
            </a:fld>
            <a:endParaRPr lang="en-US"/>
          </a:p>
        </p:txBody>
      </p:sp>
    </p:spTree>
    <p:extLst>
      <p:ext uri="{BB962C8B-B14F-4D97-AF65-F5344CB8AC3E}">
        <p14:creationId xmlns:p14="http://schemas.microsoft.com/office/powerpoint/2010/main" val="10943673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44743B-6887-428A-99BC-536D04E29FFA}" type="datetimeFigureOut">
              <a:rPr lang="en-US" smtClean="0"/>
              <a:t>5/7/2024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t>‹#›</a:t>
            </a:fld>
            <a:endParaRPr lang="en-US"/>
          </a:p>
        </p:txBody>
      </p:sp>
    </p:spTree>
    <p:extLst>
      <p:ext uri="{BB962C8B-B14F-4D97-AF65-F5344CB8AC3E}">
        <p14:creationId xmlns:p14="http://schemas.microsoft.com/office/powerpoint/2010/main" val="797060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44743B-6887-428A-99BC-536D04E29FFA}" type="datetimeFigureOut">
              <a:rPr lang="en-US" smtClean="0"/>
              <a:t>5/7/2024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t>‹#›</a:t>
            </a:fld>
            <a:endParaRPr lang="en-US"/>
          </a:p>
        </p:txBody>
      </p:sp>
    </p:spTree>
    <p:extLst>
      <p:ext uri="{BB962C8B-B14F-4D97-AF65-F5344CB8AC3E}">
        <p14:creationId xmlns:p14="http://schemas.microsoft.com/office/powerpoint/2010/main" val="37523962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524000" y="342900"/>
            <a:ext cx="10363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6197600" y="1981200"/>
            <a:ext cx="5080000" cy="4114800"/>
          </a:xfrm>
        </p:spPr>
        <p:txBody>
          <a:bodyPr>
            <a:normAutofit/>
          </a:bodyPr>
          <a:lstStyle/>
          <a:p>
            <a:pPr lvl="0"/>
            <a:endParaRPr lang="en-US" noProof="0" smtClean="0"/>
          </a:p>
        </p:txBody>
      </p:sp>
      <p:sp>
        <p:nvSpPr>
          <p:cNvPr id="5" name="Rectangle 12"/>
          <p:cNvSpPr>
            <a:spLocks noGrp="1" noChangeArrowheads="1"/>
          </p:cNvSpPr>
          <p:nvPr>
            <p:ph type="dt" sz="half" idx="10"/>
          </p:nvPr>
        </p:nvSpPr>
        <p:spPr/>
        <p:txBody>
          <a:bodyPr/>
          <a:lstStyle>
            <a:lvl1pPr>
              <a:defRPr/>
            </a:lvl1pPr>
          </a:lstStyle>
          <a:p>
            <a:pPr>
              <a:defRPr/>
            </a:pPr>
            <a:endParaRPr lang="en-US"/>
          </a:p>
        </p:txBody>
      </p:sp>
      <p:sp>
        <p:nvSpPr>
          <p:cNvPr id="6" name="Rectangle 13"/>
          <p:cNvSpPr>
            <a:spLocks noGrp="1" noChangeArrowheads="1"/>
          </p:cNvSpPr>
          <p:nvPr>
            <p:ph type="ftr" sz="quarter" idx="11"/>
          </p:nvPr>
        </p:nvSpPr>
        <p:spPr/>
        <p:txBody>
          <a:bodyPr/>
          <a:lstStyle>
            <a:lvl1pPr>
              <a:defRPr/>
            </a:lvl1pPr>
          </a:lstStyle>
          <a:p>
            <a:pPr>
              <a:defRPr/>
            </a:pPr>
            <a:endParaRPr lang="en-US"/>
          </a:p>
        </p:txBody>
      </p:sp>
      <p:sp>
        <p:nvSpPr>
          <p:cNvPr id="7" name="Rectangle 14"/>
          <p:cNvSpPr>
            <a:spLocks noGrp="1" noChangeArrowheads="1"/>
          </p:cNvSpPr>
          <p:nvPr>
            <p:ph type="sldNum" sz="quarter" idx="12"/>
          </p:nvPr>
        </p:nvSpPr>
        <p:spPr/>
        <p:txBody>
          <a:bodyPr/>
          <a:lstStyle>
            <a:lvl1pPr>
              <a:defRPr/>
            </a:lvl1pPr>
          </a:lstStyle>
          <a:p>
            <a:pPr>
              <a:defRPr/>
            </a:pPr>
            <a:fld id="{4C7FBCB5-1654-4203-9F50-DADF75684526}" type="slidenum">
              <a:rPr lang="en-US" altLang="en-US"/>
              <a:pPr>
                <a:defRPr/>
              </a:pPr>
              <a:t>‹#›</a:t>
            </a:fld>
            <a:endParaRPr lang="en-US" altLang="en-US"/>
          </a:p>
        </p:txBody>
      </p:sp>
    </p:spTree>
    <p:extLst>
      <p:ext uri="{BB962C8B-B14F-4D97-AF65-F5344CB8AC3E}">
        <p14:creationId xmlns:p14="http://schemas.microsoft.com/office/powerpoint/2010/main" val="259416319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2400" y="304801"/>
            <a:ext cx="10058400" cy="14319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422400" y="1981200"/>
            <a:ext cx="4927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53200" y="1981200"/>
            <a:ext cx="4927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a:lvl1pPr>
          </a:lstStyle>
          <a:p>
            <a:pPr>
              <a:defRPr/>
            </a:pPr>
            <a:fld id="{299DE086-3E07-403F-9AA2-FC0D23BCA086}" type="slidenum">
              <a:rPr lang="en-US" altLang="en-US"/>
              <a:pPr>
                <a:defRPr/>
              </a:pPr>
              <a:t>‹#›</a:t>
            </a:fld>
            <a:endParaRPr lang="en-US" altLang="en-US"/>
          </a:p>
        </p:txBody>
      </p:sp>
    </p:spTree>
    <p:extLst>
      <p:ext uri="{BB962C8B-B14F-4D97-AF65-F5344CB8AC3E}">
        <p14:creationId xmlns:p14="http://schemas.microsoft.com/office/powerpoint/2010/main" val="30302547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422400" y="304801"/>
            <a:ext cx="10058400" cy="143192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422400" y="1981200"/>
            <a:ext cx="4927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53200" y="1981200"/>
            <a:ext cx="4927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a:lvl1pPr>
          </a:lstStyle>
          <a:p>
            <a:pPr>
              <a:defRPr/>
            </a:pPr>
            <a:fld id="{F72FE041-52CF-43D4-BC65-B83D5D118BC6}" type="slidenum">
              <a:rPr lang="en-US" altLang="en-US"/>
              <a:pPr>
                <a:defRPr/>
              </a:pPr>
              <a:t>‹#›</a:t>
            </a:fld>
            <a:endParaRPr lang="en-US" altLang="en-US"/>
          </a:p>
        </p:txBody>
      </p:sp>
    </p:spTree>
    <p:extLst>
      <p:ext uri="{BB962C8B-B14F-4D97-AF65-F5344CB8AC3E}">
        <p14:creationId xmlns:p14="http://schemas.microsoft.com/office/powerpoint/2010/main" val="3751438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44743B-6887-428A-99BC-536D04E29FFA}" type="datetimeFigureOut">
              <a:rPr lang="en-US" smtClean="0"/>
              <a:t>5/7/2024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t>‹#›</a:t>
            </a:fld>
            <a:endParaRPr lang="en-US"/>
          </a:p>
        </p:txBody>
      </p:sp>
    </p:spTree>
    <p:extLst>
      <p:ext uri="{BB962C8B-B14F-4D97-AF65-F5344CB8AC3E}">
        <p14:creationId xmlns:p14="http://schemas.microsoft.com/office/powerpoint/2010/main" val="63163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E44743B-6887-428A-99BC-536D04E29FFA}" type="datetimeFigureOut">
              <a:rPr lang="en-US" smtClean="0"/>
              <a:t>5/7/2024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t>‹#›</a:t>
            </a:fld>
            <a:endParaRPr lang="en-US"/>
          </a:p>
        </p:txBody>
      </p:sp>
    </p:spTree>
    <p:extLst>
      <p:ext uri="{BB962C8B-B14F-4D97-AF65-F5344CB8AC3E}">
        <p14:creationId xmlns:p14="http://schemas.microsoft.com/office/powerpoint/2010/main" val="3543089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E44743B-6887-428A-99BC-536D04E29FFA}" type="datetimeFigureOut">
              <a:rPr lang="en-US" smtClean="0"/>
              <a:t>5/7/2024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8A258F-F513-41C3-8211-7B6758082AEA}" type="slidenum">
              <a:rPr lang="en-US" smtClean="0"/>
              <a:t>‹#›</a:t>
            </a:fld>
            <a:endParaRPr lang="en-US"/>
          </a:p>
        </p:txBody>
      </p:sp>
    </p:spTree>
    <p:extLst>
      <p:ext uri="{BB962C8B-B14F-4D97-AF65-F5344CB8AC3E}">
        <p14:creationId xmlns:p14="http://schemas.microsoft.com/office/powerpoint/2010/main" val="2977554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E44743B-6887-428A-99BC-536D04E29FFA}" type="datetimeFigureOut">
              <a:rPr lang="en-US" smtClean="0"/>
              <a:t>5/7/2024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8A258F-F513-41C3-8211-7B6758082AEA}" type="slidenum">
              <a:rPr lang="en-US" smtClean="0"/>
              <a:t>‹#›</a:t>
            </a:fld>
            <a:endParaRPr lang="en-US"/>
          </a:p>
        </p:txBody>
      </p:sp>
    </p:spTree>
    <p:extLst>
      <p:ext uri="{BB962C8B-B14F-4D97-AF65-F5344CB8AC3E}">
        <p14:creationId xmlns:p14="http://schemas.microsoft.com/office/powerpoint/2010/main" val="27972364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E44743B-6887-428A-99BC-536D04E29FFA}" type="datetimeFigureOut">
              <a:rPr lang="en-US" smtClean="0"/>
              <a:t>5/7/2024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8A258F-F513-41C3-8211-7B6758082AEA}" type="slidenum">
              <a:rPr lang="en-US" smtClean="0"/>
              <a:t>‹#›</a:t>
            </a:fld>
            <a:endParaRPr lang="en-US"/>
          </a:p>
        </p:txBody>
      </p:sp>
    </p:spTree>
    <p:extLst>
      <p:ext uri="{BB962C8B-B14F-4D97-AF65-F5344CB8AC3E}">
        <p14:creationId xmlns:p14="http://schemas.microsoft.com/office/powerpoint/2010/main" val="1559480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44743B-6887-428A-99BC-536D04E29FFA}" type="datetimeFigureOut">
              <a:rPr lang="en-US" smtClean="0"/>
              <a:t>5/7/2024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8A258F-F513-41C3-8211-7B6758082AEA}" type="slidenum">
              <a:rPr lang="en-US" smtClean="0"/>
              <a:t>‹#›</a:t>
            </a:fld>
            <a:endParaRPr lang="en-US"/>
          </a:p>
        </p:txBody>
      </p:sp>
    </p:spTree>
    <p:extLst>
      <p:ext uri="{BB962C8B-B14F-4D97-AF65-F5344CB8AC3E}">
        <p14:creationId xmlns:p14="http://schemas.microsoft.com/office/powerpoint/2010/main" val="9339737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E44743B-6887-428A-99BC-536D04E29FFA}" type="datetimeFigureOut">
              <a:rPr lang="en-US" smtClean="0"/>
              <a:t>5/7/2024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8A258F-F513-41C3-8211-7B6758082AEA}" type="slidenum">
              <a:rPr lang="en-US" smtClean="0"/>
              <a:t>‹#›</a:t>
            </a:fld>
            <a:endParaRPr lang="en-US"/>
          </a:p>
        </p:txBody>
      </p:sp>
    </p:spTree>
    <p:extLst>
      <p:ext uri="{BB962C8B-B14F-4D97-AF65-F5344CB8AC3E}">
        <p14:creationId xmlns:p14="http://schemas.microsoft.com/office/powerpoint/2010/main" val="757012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E44743B-6887-428A-99BC-536D04E29FFA}" type="datetimeFigureOut">
              <a:rPr lang="en-US" smtClean="0"/>
              <a:t>5/7/2024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8A258F-F513-41C3-8211-7B6758082AEA}" type="slidenum">
              <a:rPr lang="en-US" smtClean="0"/>
              <a:t>‹#›</a:t>
            </a:fld>
            <a:endParaRPr lang="en-US"/>
          </a:p>
        </p:txBody>
      </p:sp>
    </p:spTree>
    <p:extLst>
      <p:ext uri="{BB962C8B-B14F-4D97-AF65-F5344CB8AC3E}">
        <p14:creationId xmlns:p14="http://schemas.microsoft.com/office/powerpoint/2010/main" val="3465689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E44743B-6887-428A-99BC-536D04E29FFA}" type="datetimeFigureOut">
              <a:rPr lang="en-US" smtClean="0"/>
              <a:t>5/7/2024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E18A258F-F513-41C3-8211-7B6758082AEA}" type="slidenum">
              <a:rPr lang="en-US" smtClean="0"/>
              <a:t>‹#›</a:t>
            </a:fld>
            <a:endParaRPr lang="en-US"/>
          </a:p>
        </p:txBody>
      </p:sp>
    </p:spTree>
    <p:extLst>
      <p:ext uri="{BB962C8B-B14F-4D97-AF65-F5344CB8AC3E}">
        <p14:creationId xmlns:p14="http://schemas.microsoft.com/office/powerpoint/2010/main" val="396685318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 id="2147483695" r:id="rId18"/>
    <p:sldLayoutId id="2147483696" r:id="rId19"/>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34.wmf"/></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7.xml"/><Relationship Id="rId1" Type="http://schemas.openxmlformats.org/officeDocument/2006/relationships/video" Target="file:///C:\Documents%20and%20Settings\Gregory%20Kinney\My%20Documents\TEACHING\CJ%20480\babinski-2.avi" TargetMode="External"/></Relationships>
</file>

<file path=ppt/slides/_rels/slide7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7.xml"/><Relationship Id="rId1" Type="http://schemas.openxmlformats.org/officeDocument/2006/relationships/video" Target="file:///C:\Documents%20and%20Settings\Gregory%20Kinney\My%20Documents\TEACHING\CJ%20480\clonus.avi" TargetMode="Externa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hyperlink" Target="http://www.ncbi.nlm.nih.gov/books/bv.fcgi?call=bv.View..ShowSection&amp;rid=gnd.section.147" TargetMode="External"/><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hyperlink" Target="http://www.ncbi.nlm.nih.gov/books/bv.fcgi?call=bv.View..ShowSection&amp;rid=gnd.section.194" TargetMode="Externa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43.wmf"/></Relationships>
</file>

<file path=ppt/slides/_rels/slide9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17.xml"/></Relationships>
</file>

<file path=ppt/slides/_rels/slide9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8.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9.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DISEASES OF THE SPINAL CORD AND MOTOR NEURON DISEASE</a:t>
            </a:r>
            <a:endParaRPr lang="en-US" dirty="0"/>
          </a:p>
        </p:txBody>
      </p:sp>
      <p:sp>
        <p:nvSpPr>
          <p:cNvPr id="3" name="Subtitle 2"/>
          <p:cNvSpPr>
            <a:spLocks noGrp="1"/>
          </p:cNvSpPr>
          <p:nvPr>
            <p:ph type="subTitle" idx="1"/>
          </p:nvPr>
        </p:nvSpPr>
        <p:spPr/>
        <p:txBody>
          <a:bodyPr/>
          <a:lstStyle/>
          <a:p>
            <a:pPr lvl="0" algn="l">
              <a:buClr>
                <a:srgbClr val="E78712"/>
              </a:buClr>
              <a:buSzTx/>
            </a:pPr>
            <a:r>
              <a:rPr lang="en-US" dirty="0" err="1">
                <a:solidFill>
                  <a:prstClr val="black">
                    <a:lumMod val="65000"/>
                    <a:lumOff val="35000"/>
                  </a:prstClr>
                </a:solidFill>
                <a:latin typeface="Century Gothic" panose="020B0502020202020204"/>
              </a:rPr>
              <a:t>Sne</a:t>
            </a:r>
            <a:r>
              <a:rPr lang="sr-Latn-RS" dirty="0">
                <a:solidFill>
                  <a:prstClr val="black">
                    <a:lumMod val="65000"/>
                    <a:lumOff val="35000"/>
                  </a:prstClr>
                </a:solidFill>
                <a:latin typeface="Century Gothic" panose="020B0502020202020204"/>
              </a:rPr>
              <a:t>žana Lazarević, PhD</a:t>
            </a:r>
            <a:endParaRPr lang="en-US" dirty="0">
              <a:solidFill>
                <a:prstClr val="black">
                  <a:lumMod val="65000"/>
                  <a:lumOff val="35000"/>
                </a:prstClr>
              </a:solidFill>
              <a:latin typeface="Century Gothic" panose="020B0502020202020204"/>
            </a:endParaRPr>
          </a:p>
          <a:p>
            <a:endParaRPr lang="en-US" dirty="0"/>
          </a:p>
        </p:txBody>
      </p:sp>
    </p:spTree>
    <p:extLst>
      <p:ext uri="{BB962C8B-B14F-4D97-AF65-F5344CB8AC3E}">
        <p14:creationId xmlns:p14="http://schemas.microsoft.com/office/powerpoint/2010/main" val="29780763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Sphincter control</a:t>
            </a:r>
          </a:p>
        </p:txBody>
      </p:sp>
      <p:sp>
        <p:nvSpPr>
          <p:cNvPr id="3" name="Content Placeholder 2"/>
          <p:cNvSpPr>
            <a:spLocks noGrp="1"/>
          </p:cNvSpPr>
          <p:nvPr>
            <p:ph idx="1"/>
          </p:nvPr>
        </p:nvSpPr>
        <p:spPr>
          <a:xfrm>
            <a:off x="1534696" y="1853754"/>
            <a:ext cx="9520158" cy="3612591"/>
          </a:xfrm>
        </p:spPr>
        <p:txBody>
          <a:bodyPr>
            <a:normAutofit fontScale="85000" lnSpcReduction="20000"/>
          </a:bodyPr>
          <a:lstStyle/>
          <a:p>
            <a:pPr marL="411480">
              <a:lnSpc>
                <a:spcPct val="90000"/>
              </a:lnSpc>
              <a:buFont typeface="Wingdings"/>
              <a:buChar char=""/>
              <a:defRPr/>
            </a:pPr>
            <a:r>
              <a:rPr lang="en-US" dirty="0" err="1"/>
              <a:t>Supraspinal</a:t>
            </a:r>
            <a:r>
              <a:rPr lang="en-US" dirty="0"/>
              <a:t> centers (</a:t>
            </a:r>
            <a:r>
              <a:rPr lang="en-US" dirty="0" err="1"/>
              <a:t>lobus</a:t>
            </a:r>
            <a:r>
              <a:rPr lang="en-US" dirty="0"/>
              <a:t> </a:t>
            </a:r>
            <a:r>
              <a:rPr lang="en-US" dirty="0" err="1"/>
              <a:t>paracentralis</a:t>
            </a:r>
            <a:r>
              <a:rPr lang="en-US" dirty="0"/>
              <a:t>, pontine micturition center)</a:t>
            </a:r>
          </a:p>
          <a:p>
            <a:pPr marL="411480">
              <a:lnSpc>
                <a:spcPct val="90000"/>
              </a:lnSpc>
              <a:buFont typeface="Wingdings"/>
              <a:buChar char=""/>
              <a:defRPr/>
            </a:pPr>
            <a:r>
              <a:rPr lang="en-US" dirty="0"/>
              <a:t>Reflex arc</a:t>
            </a:r>
          </a:p>
          <a:p>
            <a:pPr marL="411480">
              <a:lnSpc>
                <a:spcPct val="90000"/>
              </a:lnSpc>
              <a:buFont typeface="Wingdings"/>
              <a:buChar char=""/>
              <a:defRPr/>
            </a:pPr>
            <a:endParaRPr lang="en-US" dirty="0"/>
          </a:p>
          <a:p>
            <a:pPr marL="411480">
              <a:lnSpc>
                <a:spcPct val="90000"/>
              </a:lnSpc>
              <a:buFont typeface="Wingdings"/>
              <a:buChar char=""/>
              <a:defRPr/>
            </a:pPr>
            <a:r>
              <a:rPr lang="en-US" dirty="0"/>
              <a:t>Sympathetic innervation (bladder filling)</a:t>
            </a:r>
          </a:p>
          <a:p>
            <a:pPr marL="411480">
              <a:lnSpc>
                <a:spcPct val="90000"/>
              </a:lnSpc>
              <a:buFont typeface="Wingdings"/>
              <a:buChar char=""/>
              <a:defRPr/>
            </a:pPr>
            <a:r>
              <a:rPr lang="en-US" dirty="0"/>
              <a:t> </a:t>
            </a:r>
            <a:r>
              <a:rPr lang="en-US" dirty="0" err="1"/>
              <a:t>Th</a:t>
            </a:r>
            <a:r>
              <a:rPr lang="en-US" dirty="0"/>
              <a:t> 11-L 2 paravertebral ganglia</a:t>
            </a:r>
          </a:p>
          <a:p>
            <a:pPr marL="411480">
              <a:lnSpc>
                <a:spcPct val="90000"/>
              </a:lnSpc>
              <a:buFont typeface="Wingdings"/>
              <a:buChar char=""/>
              <a:defRPr/>
            </a:pPr>
            <a:r>
              <a:rPr lang="en-US" dirty="0"/>
              <a:t>  Hypogastric plexus</a:t>
            </a:r>
          </a:p>
          <a:p>
            <a:pPr marL="411480">
              <a:lnSpc>
                <a:spcPct val="90000"/>
              </a:lnSpc>
              <a:buFont typeface="Wingdings"/>
              <a:buChar char=""/>
              <a:defRPr/>
            </a:pPr>
            <a:r>
              <a:rPr lang="en-US" dirty="0"/>
              <a:t>  It inhibits the detrusor, activates the internal sphincter</a:t>
            </a:r>
          </a:p>
          <a:p>
            <a:pPr marL="411480">
              <a:lnSpc>
                <a:spcPct val="90000"/>
              </a:lnSpc>
              <a:buFont typeface="Wingdings"/>
              <a:buChar char=""/>
              <a:defRPr/>
            </a:pPr>
            <a:endParaRPr lang="en-US" dirty="0"/>
          </a:p>
          <a:p>
            <a:pPr marL="411480">
              <a:lnSpc>
                <a:spcPct val="90000"/>
              </a:lnSpc>
              <a:buFont typeface="Wingdings"/>
              <a:buChar char=""/>
              <a:defRPr/>
            </a:pPr>
            <a:r>
              <a:rPr lang="en-US" dirty="0"/>
              <a:t>Parasympathetic innervation (discharge)</a:t>
            </a:r>
          </a:p>
          <a:p>
            <a:pPr marL="411480">
              <a:lnSpc>
                <a:spcPct val="90000"/>
              </a:lnSpc>
              <a:buFont typeface="Wingdings"/>
              <a:buChar char=""/>
              <a:defRPr/>
            </a:pPr>
            <a:r>
              <a:rPr lang="en-US" dirty="0"/>
              <a:t>S</a:t>
            </a:r>
            <a:r>
              <a:rPr lang="en-US" dirty="0" smtClean="0"/>
              <a:t> </a:t>
            </a:r>
            <a:r>
              <a:rPr lang="en-US" dirty="0"/>
              <a:t>2-4</a:t>
            </a:r>
          </a:p>
          <a:p>
            <a:pPr marL="411480">
              <a:lnSpc>
                <a:spcPct val="90000"/>
              </a:lnSpc>
              <a:buFont typeface="Wingdings"/>
              <a:buChar char=""/>
              <a:defRPr/>
            </a:pPr>
            <a:r>
              <a:rPr lang="en-US" dirty="0"/>
              <a:t>Hypogastric plexus</a:t>
            </a:r>
          </a:p>
          <a:p>
            <a:pPr marL="411480">
              <a:lnSpc>
                <a:spcPct val="90000"/>
              </a:lnSpc>
              <a:buFont typeface="Wingdings"/>
              <a:buChar char=""/>
              <a:defRPr/>
            </a:pPr>
            <a:r>
              <a:rPr lang="en-US" dirty="0"/>
              <a:t>Activates the detrusor, inhibits the sphincter</a:t>
            </a:r>
          </a:p>
        </p:txBody>
      </p:sp>
    </p:spTree>
    <p:extLst>
      <p:ext uri="{BB962C8B-B14F-4D97-AF65-F5344CB8AC3E}">
        <p14:creationId xmlns:p14="http://schemas.microsoft.com/office/powerpoint/2010/main" val="232864744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a:defRPr/>
            </a:pPr>
            <a:r>
              <a:rPr lang="sr-Cyrl-RS" dirty="0" smtClean="0">
                <a:solidFill>
                  <a:schemeClr val="tx2">
                    <a:satMod val="200000"/>
                  </a:schemeClr>
                </a:solidFill>
              </a:rPr>
              <a:t>Е</a:t>
            </a:r>
            <a:r>
              <a:rPr lang="en-US" dirty="0" smtClean="0">
                <a:solidFill>
                  <a:schemeClr val="tx2">
                    <a:satMod val="200000"/>
                  </a:schemeClr>
                </a:solidFill>
              </a:rPr>
              <a:t>MNG</a:t>
            </a:r>
          </a:p>
        </p:txBody>
      </p:sp>
      <p:sp>
        <p:nvSpPr>
          <p:cNvPr id="123907" name="Rectangle 3"/>
          <p:cNvSpPr>
            <a:spLocks noGrp="1" noChangeArrowheads="1"/>
          </p:cNvSpPr>
          <p:nvPr>
            <p:ph idx="1"/>
          </p:nvPr>
        </p:nvSpPr>
        <p:spPr/>
        <p:txBody>
          <a:bodyPr/>
          <a:lstStyle/>
          <a:p>
            <a:r>
              <a:rPr lang="en-US" altLang="en-US" dirty="0" smtClean="0"/>
              <a:t>Pathological EMNG  </a:t>
            </a:r>
            <a:r>
              <a:rPr lang="en-US" altLang="en-US" dirty="0"/>
              <a:t>should be found in at least 2 regions (bulbar, cervical, thoracic, lumbosacral)</a:t>
            </a:r>
          </a:p>
          <a:p>
            <a:r>
              <a:rPr lang="en-US" altLang="en-US" dirty="0"/>
              <a:t>In the cervical and lumbosacral regions at least 2 muscles innervated by different peripheral nerves must be included</a:t>
            </a:r>
            <a:endParaRPr lang="en-US" altLang="en-US" dirty="0" smtClean="0"/>
          </a:p>
        </p:txBody>
      </p:sp>
    </p:spTree>
    <p:extLst>
      <p:ext uri="{BB962C8B-B14F-4D97-AF65-F5344CB8AC3E}">
        <p14:creationId xmlns:p14="http://schemas.microsoft.com/office/powerpoint/2010/main" val="191463504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defRPr/>
            </a:pPr>
            <a:endParaRPr lang="en-US" dirty="0" smtClean="0">
              <a:solidFill>
                <a:schemeClr val="tx2">
                  <a:satMod val="200000"/>
                </a:schemeClr>
              </a:solidFill>
            </a:endParaRPr>
          </a:p>
        </p:txBody>
      </p:sp>
      <p:sp>
        <p:nvSpPr>
          <p:cNvPr id="124931" name="Rectangle 3"/>
          <p:cNvSpPr>
            <a:spLocks noGrp="1" noChangeArrowheads="1"/>
          </p:cNvSpPr>
          <p:nvPr>
            <p:ph idx="1"/>
          </p:nvPr>
        </p:nvSpPr>
        <p:spPr/>
        <p:txBody>
          <a:bodyPr/>
          <a:lstStyle/>
          <a:p>
            <a:pPr eaLnBrk="1" hangingPunct="1"/>
            <a:endParaRPr lang="en-US" altLang="en-US" smtClean="0"/>
          </a:p>
        </p:txBody>
      </p:sp>
      <p:pic>
        <p:nvPicPr>
          <p:cNvPr id="124932" name="Picture 5" descr="elescorial1998schem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4696" y="804519"/>
            <a:ext cx="9218295" cy="543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732897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algn="ctr">
              <a:defRPr/>
            </a:pPr>
            <a:r>
              <a:rPr lang="en-US" dirty="0" smtClean="0">
                <a:solidFill>
                  <a:schemeClr val="tx2">
                    <a:satMod val="200000"/>
                  </a:schemeClr>
                </a:solidFill>
              </a:rPr>
              <a:t>Prognosis and therapy od ALS</a:t>
            </a:r>
          </a:p>
        </p:txBody>
      </p:sp>
      <p:sp>
        <p:nvSpPr>
          <p:cNvPr id="123909" name="Rectangle 5"/>
          <p:cNvSpPr>
            <a:spLocks noGrp="1" noChangeArrowheads="1"/>
          </p:cNvSpPr>
          <p:nvPr>
            <p:ph idx="1"/>
          </p:nvPr>
        </p:nvSpPr>
        <p:spPr/>
        <p:txBody>
          <a:bodyPr/>
          <a:lstStyle/>
          <a:p>
            <a:pPr>
              <a:buNone/>
            </a:pPr>
            <a:endParaRPr lang="en-US" altLang="en-US" dirty="0" smtClean="0"/>
          </a:p>
          <a:p>
            <a:r>
              <a:rPr lang="en-US" altLang="en-US" dirty="0"/>
              <a:t>50% die within 3 years, usually from respiratory complications;</a:t>
            </a:r>
          </a:p>
          <a:p>
            <a:r>
              <a:rPr lang="en-US" altLang="en-US" dirty="0"/>
              <a:t>90% within 6 years</a:t>
            </a:r>
            <a:endParaRPr lang="en-US" altLang="en-US" dirty="0" smtClean="0"/>
          </a:p>
          <a:p>
            <a:r>
              <a:rPr lang="en-US" altLang="en-US" dirty="0" err="1" smtClean="0"/>
              <a:t>Rilutek</a:t>
            </a:r>
            <a:r>
              <a:rPr lang="en-US" altLang="en-US" dirty="0" smtClean="0"/>
              <a:t> / </a:t>
            </a:r>
            <a:r>
              <a:rPr lang="en-US" altLang="en-US" dirty="0" err="1" smtClean="0"/>
              <a:t>riluzole</a:t>
            </a:r>
            <a:r>
              <a:rPr lang="en-US" altLang="en-US" dirty="0" smtClean="0"/>
              <a:t> (generic) </a:t>
            </a:r>
            <a:r>
              <a:rPr lang="en-US" altLang="en-US" dirty="0"/>
              <a:t>– slows down the </a:t>
            </a:r>
            <a:r>
              <a:rPr lang="en-US" altLang="en-US" dirty="0" smtClean="0"/>
              <a:t>progression </a:t>
            </a:r>
            <a:endParaRPr lang="en-US" altLang="en-US" dirty="0"/>
          </a:p>
          <a:p>
            <a:r>
              <a:rPr lang="en-US" altLang="en-US" dirty="0"/>
              <a:t>Approved in 1995</a:t>
            </a:r>
          </a:p>
          <a:p>
            <a:r>
              <a:rPr lang="en-US" altLang="en-US" dirty="0"/>
              <a:t>Glutamate release inhibitor</a:t>
            </a:r>
          </a:p>
          <a:p>
            <a:endParaRPr lang="en-US" altLang="en-US" dirty="0"/>
          </a:p>
          <a:p>
            <a:r>
              <a:rPr lang="en-US" altLang="en-US" dirty="0"/>
              <a:t>Symptomatic therapy</a:t>
            </a:r>
          </a:p>
          <a:p>
            <a:r>
              <a:rPr lang="en-US" altLang="en-US" dirty="0"/>
              <a:t>Ventilation, nutrition, spasticity</a:t>
            </a:r>
            <a:endParaRPr lang="en-US" altLang="en-US" dirty="0" smtClean="0"/>
          </a:p>
        </p:txBody>
      </p:sp>
      <p:pic>
        <p:nvPicPr>
          <p:cNvPr id="126980" name="Picture 6" descr="clipartcom_medicine7227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6200" y="4265614"/>
            <a:ext cx="2674938"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5519651"/>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123906"/>
                                        </p:tgtEl>
                                        <p:attrNameLst>
                                          <p:attrName>style.visibility</p:attrName>
                                        </p:attrNameLst>
                                      </p:cBhvr>
                                      <p:to>
                                        <p:strVal val="visible"/>
                                      </p:to>
                                    </p:set>
                                    <p:animEffect transition="in" filter="fade">
                                      <p:cBhvr>
                                        <p:cTn id="7" dur="768" decel="100000"/>
                                        <p:tgtEl>
                                          <p:spTgt spid="123906"/>
                                        </p:tgtEl>
                                      </p:cBhvr>
                                    </p:animEffect>
                                    <p:animScale>
                                      <p:cBhvr>
                                        <p:cTn id="8" dur="768" decel="100000"/>
                                        <p:tgtEl>
                                          <p:spTgt spid="123906"/>
                                        </p:tgtEl>
                                      </p:cBhvr>
                                      <p:from x="10000" y="10000"/>
                                      <p:to x="200000" y="450000"/>
                                    </p:animScale>
                                    <p:animScale>
                                      <p:cBhvr>
                                        <p:cTn id="9" dur="1230" accel="100000" fill="hold">
                                          <p:stCondLst>
                                            <p:cond delay="768"/>
                                          </p:stCondLst>
                                        </p:cTn>
                                        <p:tgtEl>
                                          <p:spTgt spid="123906"/>
                                        </p:tgtEl>
                                      </p:cBhvr>
                                      <p:from x="200000" y="450000"/>
                                      <p:to x="100000" y="100000"/>
                                    </p:animScale>
                                    <p:set>
                                      <p:cBhvr>
                                        <p:cTn id="10" dur="768" fill="hold"/>
                                        <p:tgtEl>
                                          <p:spTgt spid="123906"/>
                                        </p:tgtEl>
                                        <p:attrNameLst>
                                          <p:attrName>ppt_x</p:attrName>
                                        </p:attrNameLst>
                                      </p:cBhvr>
                                      <p:to>
                                        <p:strVal val="(0.5)"/>
                                      </p:to>
                                    </p:set>
                                    <p:anim from="(0.5)" to="(#ppt_x)" calcmode="lin" valueType="num">
                                      <p:cBhvr>
                                        <p:cTn id="11" dur="1230" accel="100000" fill="hold">
                                          <p:stCondLst>
                                            <p:cond delay="768"/>
                                          </p:stCondLst>
                                        </p:cTn>
                                        <p:tgtEl>
                                          <p:spTgt spid="123906"/>
                                        </p:tgtEl>
                                        <p:attrNameLst>
                                          <p:attrName>ppt_x</p:attrName>
                                        </p:attrNameLst>
                                      </p:cBhvr>
                                    </p:anim>
                                    <p:set>
                                      <p:cBhvr>
                                        <p:cTn id="12" dur="768" fill="hold"/>
                                        <p:tgtEl>
                                          <p:spTgt spid="123906"/>
                                        </p:tgtEl>
                                        <p:attrNameLst>
                                          <p:attrName>ppt_y</p:attrName>
                                        </p:attrNameLst>
                                      </p:cBhvr>
                                      <p:to>
                                        <p:strVal val="(#ppt_y+0.4)"/>
                                      </p:to>
                                    </p:set>
                                    <p:anim from="(#ppt_y+0.4)" to="(#ppt_y)" calcmode="lin" valueType="num">
                                      <p:cBhvr>
                                        <p:cTn id="13" dur="1230" accel="100000" fill="hold">
                                          <p:stCondLst>
                                            <p:cond delay="768"/>
                                          </p:stCondLst>
                                        </p:cTn>
                                        <p:tgtEl>
                                          <p:spTgt spid="123906"/>
                                        </p:tgtEl>
                                        <p:attrNameLst>
                                          <p:attrName>ppt_y</p:attrName>
                                        </p:attrNameLst>
                                      </p:cBhvr>
                                    </p:anim>
                                  </p:childTnLst>
                                </p:cTn>
                              </p:par>
                            </p:childTnLst>
                          </p:cTn>
                        </p:par>
                        <p:par>
                          <p:cTn id="14" fill="hold">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123909">
                                            <p:txEl>
                                              <p:pRg st="1" end="1"/>
                                            </p:txEl>
                                          </p:spTgt>
                                        </p:tgtEl>
                                        <p:attrNameLst>
                                          <p:attrName>style.visibility</p:attrName>
                                        </p:attrNameLst>
                                      </p:cBhvr>
                                      <p:to>
                                        <p:strVal val="visible"/>
                                      </p:to>
                                    </p:set>
                                    <p:anim calcmode="lin" valueType="num">
                                      <p:cBhvr>
                                        <p:cTn id="17" dur="500" fill="hold"/>
                                        <p:tgtEl>
                                          <p:spTgt spid="123909">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123909">
                                            <p:txEl>
                                              <p:pRg st="1" end="1"/>
                                            </p:txEl>
                                          </p:spTgt>
                                        </p:tgtEl>
                                        <p:attrNameLst>
                                          <p:attrName>ppt_h</p:attrName>
                                        </p:attrNameLst>
                                      </p:cBhvr>
                                      <p:tavLst>
                                        <p:tav tm="0">
                                          <p:val>
                                            <p:fltVal val="0"/>
                                          </p:val>
                                        </p:tav>
                                        <p:tav tm="100000">
                                          <p:val>
                                            <p:strVal val="#ppt_h"/>
                                          </p:val>
                                        </p:tav>
                                      </p:tavLst>
                                    </p:anim>
                                    <p:animEffect transition="in" filter="fade">
                                      <p:cBhvr>
                                        <p:cTn id="19" dur="500"/>
                                        <p:tgtEl>
                                          <p:spTgt spid="123909">
                                            <p:txEl>
                                              <p:pRg st="1" end="1"/>
                                            </p:txEl>
                                          </p:spTgt>
                                        </p:tgtEl>
                                      </p:cBhvr>
                                    </p:animEffect>
                                  </p:childTnLst>
                                </p:cTn>
                              </p:par>
                            </p:childTnLst>
                          </p:cTn>
                        </p:par>
                        <p:par>
                          <p:cTn id="20" fill="hold">
                            <p:stCondLst>
                              <p:cond delay="2498"/>
                            </p:stCondLst>
                            <p:childTnLst>
                              <p:par>
                                <p:cTn id="21" presetID="53" presetClass="entr" presetSubtype="0" fill="hold" grpId="0" nodeType="afterEffect">
                                  <p:stCondLst>
                                    <p:cond delay="0"/>
                                  </p:stCondLst>
                                  <p:childTnLst>
                                    <p:set>
                                      <p:cBhvr>
                                        <p:cTn id="22" dur="1" fill="hold">
                                          <p:stCondLst>
                                            <p:cond delay="0"/>
                                          </p:stCondLst>
                                        </p:cTn>
                                        <p:tgtEl>
                                          <p:spTgt spid="123909">
                                            <p:txEl>
                                              <p:pRg st="2" end="2"/>
                                            </p:txEl>
                                          </p:spTgt>
                                        </p:tgtEl>
                                        <p:attrNameLst>
                                          <p:attrName>style.visibility</p:attrName>
                                        </p:attrNameLst>
                                      </p:cBhvr>
                                      <p:to>
                                        <p:strVal val="visible"/>
                                      </p:to>
                                    </p:set>
                                    <p:anim calcmode="lin" valueType="num">
                                      <p:cBhvr>
                                        <p:cTn id="23" dur="500" fill="hold"/>
                                        <p:tgtEl>
                                          <p:spTgt spid="123909">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123909">
                                            <p:txEl>
                                              <p:pRg st="2" end="2"/>
                                            </p:txEl>
                                          </p:spTgt>
                                        </p:tgtEl>
                                        <p:attrNameLst>
                                          <p:attrName>ppt_h</p:attrName>
                                        </p:attrNameLst>
                                      </p:cBhvr>
                                      <p:tavLst>
                                        <p:tav tm="0">
                                          <p:val>
                                            <p:fltVal val="0"/>
                                          </p:val>
                                        </p:tav>
                                        <p:tav tm="100000">
                                          <p:val>
                                            <p:strVal val="#ppt_h"/>
                                          </p:val>
                                        </p:tav>
                                      </p:tavLst>
                                    </p:anim>
                                    <p:animEffect transition="in" filter="fade">
                                      <p:cBhvr>
                                        <p:cTn id="25" dur="500"/>
                                        <p:tgtEl>
                                          <p:spTgt spid="123909">
                                            <p:txEl>
                                              <p:pRg st="2" end="2"/>
                                            </p:txEl>
                                          </p:spTgt>
                                        </p:tgtEl>
                                      </p:cBhvr>
                                    </p:animEffect>
                                  </p:childTnLst>
                                </p:cTn>
                              </p:par>
                            </p:childTnLst>
                          </p:cTn>
                        </p:par>
                        <p:par>
                          <p:cTn id="26" fill="hold">
                            <p:stCondLst>
                              <p:cond delay="2998"/>
                            </p:stCondLst>
                            <p:childTnLst>
                              <p:par>
                                <p:cTn id="27" presetID="53" presetClass="entr" presetSubtype="0" fill="hold" grpId="0" nodeType="afterEffect">
                                  <p:stCondLst>
                                    <p:cond delay="0"/>
                                  </p:stCondLst>
                                  <p:childTnLst>
                                    <p:set>
                                      <p:cBhvr>
                                        <p:cTn id="28" dur="1" fill="hold">
                                          <p:stCondLst>
                                            <p:cond delay="0"/>
                                          </p:stCondLst>
                                        </p:cTn>
                                        <p:tgtEl>
                                          <p:spTgt spid="123909">
                                            <p:txEl>
                                              <p:pRg st="3" end="3"/>
                                            </p:txEl>
                                          </p:spTgt>
                                        </p:tgtEl>
                                        <p:attrNameLst>
                                          <p:attrName>style.visibility</p:attrName>
                                        </p:attrNameLst>
                                      </p:cBhvr>
                                      <p:to>
                                        <p:strVal val="visible"/>
                                      </p:to>
                                    </p:set>
                                    <p:anim calcmode="lin" valueType="num">
                                      <p:cBhvr>
                                        <p:cTn id="29" dur="500" fill="hold"/>
                                        <p:tgtEl>
                                          <p:spTgt spid="123909">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123909">
                                            <p:txEl>
                                              <p:pRg st="3" end="3"/>
                                            </p:txEl>
                                          </p:spTgt>
                                        </p:tgtEl>
                                        <p:attrNameLst>
                                          <p:attrName>ppt_h</p:attrName>
                                        </p:attrNameLst>
                                      </p:cBhvr>
                                      <p:tavLst>
                                        <p:tav tm="0">
                                          <p:val>
                                            <p:fltVal val="0"/>
                                          </p:val>
                                        </p:tav>
                                        <p:tav tm="100000">
                                          <p:val>
                                            <p:strVal val="#ppt_h"/>
                                          </p:val>
                                        </p:tav>
                                      </p:tavLst>
                                    </p:anim>
                                    <p:animEffect transition="in" filter="fade">
                                      <p:cBhvr>
                                        <p:cTn id="31" dur="500"/>
                                        <p:tgtEl>
                                          <p:spTgt spid="123909">
                                            <p:txEl>
                                              <p:pRg st="3" end="3"/>
                                            </p:txEl>
                                          </p:spTgt>
                                        </p:tgtEl>
                                      </p:cBhvr>
                                    </p:animEffect>
                                  </p:childTnLst>
                                </p:cTn>
                              </p:par>
                            </p:childTnLst>
                          </p:cTn>
                        </p:par>
                        <p:par>
                          <p:cTn id="32" fill="hold">
                            <p:stCondLst>
                              <p:cond delay="3498"/>
                            </p:stCondLst>
                            <p:childTnLst>
                              <p:par>
                                <p:cTn id="33" presetID="53" presetClass="entr" presetSubtype="0" fill="hold" grpId="0" nodeType="afterEffect">
                                  <p:stCondLst>
                                    <p:cond delay="0"/>
                                  </p:stCondLst>
                                  <p:childTnLst>
                                    <p:set>
                                      <p:cBhvr>
                                        <p:cTn id="34" dur="1" fill="hold">
                                          <p:stCondLst>
                                            <p:cond delay="0"/>
                                          </p:stCondLst>
                                        </p:cTn>
                                        <p:tgtEl>
                                          <p:spTgt spid="123909">
                                            <p:txEl>
                                              <p:pRg st="4" end="4"/>
                                            </p:txEl>
                                          </p:spTgt>
                                        </p:tgtEl>
                                        <p:attrNameLst>
                                          <p:attrName>style.visibility</p:attrName>
                                        </p:attrNameLst>
                                      </p:cBhvr>
                                      <p:to>
                                        <p:strVal val="visible"/>
                                      </p:to>
                                    </p:set>
                                    <p:anim calcmode="lin" valueType="num">
                                      <p:cBhvr>
                                        <p:cTn id="35" dur="500" fill="hold"/>
                                        <p:tgtEl>
                                          <p:spTgt spid="123909">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123909">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123909">
                                            <p:txEl>
                                              <p:pRg st="4" end="4"/>
                                            </p:txEl>
                                          </p:spTgt>
                                        </p:tgtEl>
                                      </p:cBhvr>
                                    </p:animEffect>
                                  </p:childTnLst>
                                </p:cTn>
                              </p:par>
                            </p:childTnLst>
                          </p:cTn>
                        </p:par>
                        <p:par>
                          <p:cTn id="38" fill="hold">
                            <p:stCondLst>
                              <p:cond delay="3998"/>
                            </p:stCondLst>
                            <p:childTnLst>
                              <p:par>
                                <p:cTn id="39" presetID="53" presetClass="entr" presetSubtype="0" fill="hold" grpId="0" nodeType="afterEffect">
                                  <p:stCondLst>
                                    <p:cond delay="0"/>
                                  </p:stCondLst>
                                  <p:childTnLst>
                                    <p:set>
                                      <p:cBhvr>
                                        <p:cTn id="40" dur="1" fill="hold">
                                          <p:stCondLst>
                                            <p:cond delay="0"/>
                                          </p:stCondLst>
                                        </p:cTn>
                                        <p:tgtEl>
                                          <p:spTgt spid="123909">
                                            <p:txEl>
                                              <p:pRg st="5" end="5"/>
                                            </p:txEl>
                                          </p:spTgt>
                                        </p:tgtEl>
                                        <p:attrNameLst>
                                          <p:attrName>style.visibility</p:attrName>
                                        </p:attrNameLst>
                                      </p:cBhvr>
                                      <p:to>
                                        <p:strVal val="visible"/>
                                      </p:to>
                                    </p:set>
                                    <p:anim calcmode="lin" valueType="num">
                                      <p:cBhvr>
                                        <p:cTn id="41" dur="500" fill="hold"/>
                                        <p:tgtEl>
                                          <p:spTgt spid="123909">
                                            <p:txEl>
                                              <p:pRg st="5" end="5"/>
                                            </p:txEl>
                                          </p:spTgt>
                                        </p:tgtEl>
                                        <p:attrNameLst>
                                          <p:attrName>ppt_w</p:attrName>
                                        </p:attrNameLst>
                                      </p:cBhvr>
                                      <p:tavLst>
                                        <p:tav tm="0">
                                          <p:val>
                                            <p:fltVal val="0"/>
                                          </p:val>
                                        </p:tav>
                                        <p:tav tm="100000">
                                          <p:val>
                                            <p:strVal val="#ppt_w"/>
                                          </p:val>
                                        </p:tav>
                                      </p:tavLst>
                                    </p:anim>
                                    <p:anim calcmode="lin" valueType="num">
                                      <p:cBhvr>
                                        <p:cTn id="42" dur="500" fill="hold"/>
                                        <p:tgtEl>
                                          <p:spTgt spid="123909">
                                            <p:txEl>
                                              <p:pRg st="5" end="5"/>
                                            </p:txEl>
                                          </p:spTgt>
                                        </p:tgtEl>
                                        <p:attrNameLst>
                                          <p:attrName>ppt_h</p:attrName>
                                        </p:attrNameLst>
                                      </p:cBhvr>
                                      <p:tavLst>
                                        <p:tav tm="0">
                                          <p:val>
                                            <p:fltVal val="0"/>
                                          </p:val>
                                        </p:tav>
                                        <p:tav tm="100000">
                                          <p:val>
                                            <p:strVal val="#ppt_h"/>
                                          </p:val>
                                        </p:tav>
                                      </p:tavLst>
                                    </p:anim>
                                    <p:animEffect transition="in" filter="fade">
                                      <p:cBhvr>
                                        <p:cTn id="43" dur="500"/>
                                        <p:tgtEl>
                                          <p:spTgt spid="123909">
                                            <p:txEl>
                                              <p:pRg st="5" end="5"/>
                                            </p:txEl>
                                          </p:spTgt>
                                        </p:tgtEl>
                                      </p:cBhvr>
                                    </p:animEffect>
                                  </p:childTnLst>
                                </p:cTn>
                              </p:par>
                            </p:childTnLst>
                          </p:cTn>
                        </p:par>
                        <p:par>
                          <p:cTn id="44" fill="hold">
                            <p:stCondLst>
                              <p:cond delay="4498"/>
                            </p:stCondLst>
                            <p:childTnLst>
                              <p:par>
                                <p:cTn id="45" presetID="53" presetClass="entr" presetSubtype="0" fill="hold" grpId="0" nodeType="afterEffect">
                                  <p:stCondLst>
                                    <p:cond delay="0"/>
                                  </p:stCondLst>
                                  <p:childTnLst>
                                    <p:set>
                                      <p:cBhvr>
                                        <p:cTn id="46" dur="1" fill="hold">
                                          <p:stCondLst>
                                            <p:cond delay="0"/>
                                          </p:stCondLst>
                                        </p:cTn>
                                        <p:tgtEl>
                                          <p:spTgt spid="123909">
                                            <p:txEl>
                                              <p:pRg st="7" end="7"/>
                                            </p:txEl>
                                          </p:spTgt>
                                        </p:tgtEl>
                                        <p:attrNameLst>
                                          <p:attrName>style.visibility</p:attrName>
                                        </p:attrNameLst>
                                      </p:cBhvr>
                                      <p:to>
                                        <p:strVal val="visible"/>
                                      </p:to>
                                    </p:set>
                                    <p:anim calcmode="lin" valueType="num">
                                      <p:cBhvr>
                                        <p:cTn id="47" dur="500" fill="hold"/>
                                        <p:tgtEl>
                                          <p:spTgt spid="123909">
                                            <p:txEl>
                                              <p:pRg st="7" end="7"/>
                                            </p:txEl>
                                          </p:spTgt>
                                        </p:tgtEl>
                                        <p:attrNameLst>
                                          <p:attrName>ppt_w</p:attrName>
                                        </p:attrNameLst>
                                      </p:cBhvr>
                                      <p:tavLst>
                                        <p:tav tm="0">
                                          <p:val>
                                            <p:fltVal val="0"/>
                                          </p:val>
                                        </p:tav>
                                        <p:tav tm="100000">
                                          <p:val>
                                            <p:strVal val="#ppt_w"/>
                                          </p:val>
                                        </p:tav>
                                      </p:tavLst>
                                    </p:anim>
                                    <p:anim calcmode="lin" valueType="num">
                                      <p:cBhvr>
                                        <p:cTn id="48" dur="500" fill="hold"/>
                                        <p:tgtEl>
                                          <p:spTgt spid="123909">
                                            <p:txEl>
                                              <p:pRg st="7" end="7"/>
                                            </p:txEl>
                                          </p:spTgt>
                                        </p:tgtEl>
                                        <p:attrNameLst>
                                          <p:attrName>ppt_h</p:attrName>
                                        </p:attrNameLst>
                                      </p:cBhvr>
                                      <p:tavLst>
                                        <p:tav tm="0">
                                          <p:val>
                                            <p:fltVal val="0"/>
                                          </p:val>
                                        </p:tav>
                                        <p:tav tm="100000">
                                          <p:val>
                                            <p:strVal val="#ppt_h"/>
                                          </p:val>
                                        </p:tav>
                                      </p:tavLst>
                                    </p:anim>
                                    <p:animEffect transition="in" filter="fade">
                                      <p:cBhvr>
                                        <p:cTn id="49" dur="500"/>
                                        <p:tgtEl>
                                          <p:spTgt spid="123909">
                                            <p:txEl>
                                              <p:pRg st="7" end="7"/>
                                            </p:txEl>
                                          </p:spTgt>
                                        </p:tgtEl>
                                      </p:cBhvr>
                                    </p:animEffect>
                                  </p:childTnLst>
                                </p:cTn>
                              </p:par>
                            </p:childTnLst>
                          </p:cTn>
                        </p:par>
                        <p:par>
                          <p:cTn id="50" fill="hold">
                            <p:stCondLst>
                              <p:cond delay="4998"/>
                            </p:stCondLst>
                            <p:childTnLst>
                              <p:par>
                                <p:cTn id="51" presetID="53" presetClass="entr" presetSubtype="0" fill="hold" grpId="0" nodeType="afterEffect">
                                  <p:stCondLst>
                                    <p:cond delay="0"/>
                                  </p:stCondLst>
                                  <p:childTnLst>
                                    <p:set>
                                      <p:cBhvr>
                                        <p:cTn id="52" dur="1" fill="hold">
                                          <p:stCondLst>
                                            <p:cond delay="0"/>
                                          </p:stCondLst>
                                        </p:cTn>
                                        <p:tgtEl>
                                          <p:spTgt spid="123909">
                                            <p:txEl>
                                              <p:pRg st="8" end="8"/>
                                            </p:txEl>
                                          </p:spTgt>
                                        </p:tgtEl>
                                        <p:attrNameLst>
                                          <p:attrName>style.visibility</p:attrName>
                                        </p:attrNameLst>
                                      </p:cBhvr>
                                      <p:to>
                                        <p:strVal val="visible"/>
                                      </p:to>
                                    </p:set>
                                    <p:anim calcmode="lin" valueType="num">
                                      <p:cBhvr>
                                        <p:cTn id="53" dur="500" fill="hold"/>
                                        <p:tgtEl>
                                          <p:spTgt spid="123909">
                                            <p:txEl>
                                              <p:pRg st="8" end="8"/>
                                            </p:txEl>
                                          </p:spTgt>
                                        </p:tgtEl>
                                        <p:attrNameLst>
                                          <p:attrName>ppt_w</p:attrName>
                                        </p:attrNameLst>
                                      </p:cBhvr>
                                      <p:tavLst>
                                        <p:tav tm="0">
                                          <p:val>
                                            <p:fltVal val="0"/>
                                          </p:val>
                                        </p:tav>
                                        <p:tav tm="100000">
                                          <p:val>
                                            <p:strVal val="#ppt_w"/>
                                          </p:val>
                                        </p:tav>
                                      </p:tavLst>
                                    </p:anim>
                                    <p:anim calcmode="lin" valueType="num">
                                      <p:cBhvr>
                                        <p:cTn id="54" dur="500" fill="hold"/>
                                        <p:tgtEl>
                                          <p:spTgt spid="123909">
                                            <p:txEl>
                                              <p:pRg st="8" end="8"/>
                                            </p:txEl>
                                          </p:spTgt>
                                        </p:tgtEl>
                                        <p:attrNameLst>
                                          <p:attrName>ppt_h</p:attrName>
                                        </p:attrNameLst>
                                      </p:cBhvr>
                                      <p:tavLst>
                                        <p:tav tm="0">
                                          <p:val>
                                            <p:fltVal val="0"/>
                                          </p:val>
                                        </p:tav>
                                        <p:tav tm="100000">
                                          <p:val>
                                            <p:strVal val="#ppt_h"/>
                                          </p:val>
                                        </p:tav>
                                      </p:tavLst>
                                    </p:anim>
                                    <p:animEffect transition="in" filter="fade">
                                      <p:cBhvr>
                                        <p:cTn id="55" dur="500"/>
                                        <p:tgtEl>
                                          <p:spTgt spid="12390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6" grpId="0"/>
      <p:bldP spid="123909"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defRPr/>
            </a:pPr>
            <a:r>
              <a:rPr lang="en-US" dirty="0">
                <a:solidFill>
                  <a:schemeClr val="tx2">
                    <a:satMod val="200000"/>
                  </a:schemeClr>
                </a:solidFill>
              </a:rPr>
              <a:t>Progressive bulbar paralysis</a:t>
            </a:r>
            <a:endParaRPr lang="en-US" dirty="0" smtClean="0">
              <a:solidFill>
                <a:schemeClr val="tx2">
                  <a:satMod val="200000"/>
                </a:schemeClr>
              </a:solidFill>
            </a:endParaRPr>
          </a:p>
        </p:txBody>
      </p:sp>
      <p:sp>
        <p:nvSpPr>
          <p:cNvPr id="128003" name="Rectangle 3"/>
          <p:cNvSpPr>
            <a:spLocks noGrp="1" noChangeArrowheads="1"/>
          </p:cNvSpPr>
          <p:nvPr>
            <p:ph idx="1"/>
          </p:nvPr>
        </p:nvSpPr>
        <p:spPr/>
        <p:txBody>
          <a:bodyPr/>
          <a:lstStyle/>
          <a:p>
            <a:r>
              <a:rPr lang="en-US" altLang="en-US" dirty="0"/>
              <a:t>Dysphagia for liquids</a:t>
            </a:r>
          </a:p>
          <a:p>
            <a:endParaRPr lang="en-US" altLang="en-US" dirty="0"/>
          </a:p>
          <a:p>
            <a:r>
              <a:rPr lang="en-US" altLang="en-US" dirty="0"/>
              <a:t>Hyperactive reflexes (masseteric)</a:t>
            </a:r>
          </a:p>
          <a:p>
            <a:endParaRPr lang="en-US" altLang="en-US" dirty="0"/>
          </a:p>
          <a:p>
            <a:r>
              <a:rPr lang="en-US" altLang="en-US" dirty="0"/>
              <a:t>Pseudobulbar affect laughing-crying</a:t>
            </a:r>
          </a:p>
          <a:p>
            <a:r>
              <a:rPr lang="en-US" altLang="en-US" dirty="0"/>
              <a:t>Dysfunction of the lower motor neuron - weakness of the face, palate, tongue</a:t>
            </a:r>
            <a:endParaRPr lang="en-US" altLang="en-US" dirty="0" smtClean="0"/>
          </a:p>
        </p:txBody>
      </p:sp>
    </p:spTree>
    <p:extLst>
      <p:ext uri="{BB962C8B-B14F-4D97-AF65-F5344CB8AC3E}">
        <p14:creationId xmlns:p14="http://schemas.microsoft.com/office/powerpoint/2010/main" val="56703453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defRPr/>
            </a:pPr>
            <a:r>
              <a:rPr lang="en-US" dirty="0">
                <a:solidFill>
                  <a:schemeClr val="tx2">
                    <a:satMod val="200000"/>
                  </a:schemeClr>
                </a:solidFill>
              </a:rPr>
              <a:t>Primary lateral sclerosis</a:t>
            </a:r>
            <a:endParaRPr lang="en-US" dirty="0" smtClean="0">
              <a:solidFill>
                <a:schemeClr val="tx2">
                  <a:satMod val="200000"/>
                </a:schemeClr>
              </a:solidFill>
            </a:endParaRPr>
          </a:p>
        </p:txBody>
      </p:sp>
      <p:sp>
        <p:nvSpPr>
          <p:cNvPr id="129027" name="Rectangle 3"/>
          <p:cNvSpPr>
            <a:spLocks noGrp="1" noChangeArrowheads="1"/>
          </p:cNvSpPr>
          <p:nvPr>
            <p:ph idx="1"/>
          </p:nvPr>
        </p:nvSpPr>
        <p:spPr/>
        <p:txBody>
          <a:bodyPr/>
          <a:lstStyle/>
          <a:p>
            <a:r>
              <a:rPr lang="en-US" altLang="en-US" dirty="0"/>
              <a:t>2-3.7% of ALS patients with only CMN</a:t>
            </a:r>
          </a:p>
          <a:p>
            <a:r>
              <a:rPr lang="en-US" altLang="en-US" dirty="0"/>
              <a:t>Age 50-55 years</a:t>
            </a:r>
          </a:p>
          <a:p>
            <a:r>
              <a:rPr lang="en-US" altLang="en-US" dirty="0"/>
              <a:t>Slow progression</a:t>
            </a:r>
          </a:p>
          <a:p>
            <a:r>
              <a:rPr lang="en-US" altLang="en-US" dirty="0"/>
              <a:t>Spastic </a:t>
            </a:r>
            <a:r>
              <a:rPr lang="en-US" altLang="en-US" dirty="0" err="1" smtClean="0"/>
              <a:t>paraparesis</a:t>
            </a:r>
            <a:endParaRPr lang="en-US" altLang="en-US" dirty="0" smtClean="0"/>
          </a:p>
          <a:p>
            <a:r>
              <a:rPr lang="en-US" altLang="en-US" dirty="0" smtClean="0"/>
              <a:t>EMNG </a:t>
            </a:r>
            <a:r>
              <a:rPr lang="en-US" altLang="en-US" dirty="0"/>
              <a:t>does not </a:t>
            </a:r>
            <a:r>
              <a:rPr lang="en-US" altLang="en-US" dirty="0" smtClean="0"/>
              <a:t>include </a:t>
            </a:r>
            <a:r>
              <a:rPr lang="en-US" altLang="en-US" dirty="0"/>
              <a:t>denervation</a:t>
            </a:r>
            <a:endParaRPr lang="en-US" altLang="en-US" dirty="0" smtClean="0"/>
          </a:p>
        </p:txBody>
      </p:sp>
    </p:spTree>
    <p:extLst>
      <p:ext uri="{BB962C8B-B14F-4D97-AF65-F5344CB8AC3E}">
        <p14:creationId xmlns:p14="http://schemas.microsoft.com/office/powerpoint/2010/main" val="187080271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defRPr/>
            </a:pPr>
            <a:r>
              <a:rPr lang="en-US" dirty="0">
                <a:solidFill>
                  <a:schemeClr val="tx2">
                    <a:satMod val="200000"/>
                  </a:schemeClr>
                </a:solidFill>
              </a:rPr>
              <a:t>Multifocal motor neuropathy</a:t>
            </a:r>
          </a:p>
        </p:txBody>
      </p:sp>
      <p:sp>
        <p:nvSpPr>
          <p:cNvPr id="130051" name="Rectangle 3"/>
          <p:cNvSpPr>
            <a:spLocks noGrp="1" noChangeArrowheads="1"/>
          </p:cNvSpPr>
          <p:nvPr>
            <p:ph idx="1"/>
          </p:nvPr>
        </p:nvSpPr>
        <p:spPr/>
        <p:txBody>
          <a:bodyPr/>
          <a:lstStyle/>
          <a:p>
            <a:r>
              <a:rPr lang="en-US" altLang="en-US" dirty="0"/>
              <a:t>Affects motor fibers, spares sensory fibers</a:t>
            </a:r>
          </a:p>
          <a:p>
            <a:endParaRPr lang="en-US" altLang="en-US" dirty="0"/>
          </a:p>
          <a:p>
            <a:r>
              <a:rPr lang="en-US" altLang="en-US" dirty="0"/>
              <a:t>Slowly progressive, starts distally</a:t>
            </a:r>
          </a:p>
          <a:p>
            <a:r>
              <a:rPr lang="en-US" altLang="en-US" dirty="0"/>
              <a:t>Absence of </a:t>
            </a:r>
            <a:r>
              <a:rPr lang="en-US" altLang="en-US" dirty="0" smtClean="0"/>
              <a:t>UMN </a:t>
            </a:r>
            <a:r>
              <a:rPr lang="en-US" altLang="en-US" dirty="0"/>
              <a:t>signs</a:t>
            </a:r>
          </a:p>
          <a:p>
            <a:r>
              <a:rPr lang="en-US" altLang="en-US" dirty="0"/>
              <a:t>Usually younger, (&lt;45 years old) men</a:t>
            </a:r>
          </a:p>
          <a:p>
            <a:r>
              <a:rPr lang="en-US" altLang="en-US" dirty="0"/>
              <a:t>Associated with AntiGM1 antibodies</a:t>
            </a:r>
            <a:endParaRPr lang="en-US" altLang="en-US" dirty="0" smtClean="0"/>
          </a:p>
        </p:txBody>
      </p:sp>
    </p:spTree>
    <p:extLst>
      <p:ext uri="{BB962C8B-B14F-4D97-AF65-F5344CB8AC3E}">
        <p14:creationId xmlns:p14="http://schemas.microsoft.com/office/powerpoint/2010/main" val="136851823"/>
      </p:ext>
    </p:extLst>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defRPr/>
            </a:pPr>
            <a:r>
              <a:rPr lang="en-US" dirty="0">
                <a:solidFill>
                  <a:schemeClr val="tx2">
                    <a:satMod val="200000"/>
                  </a:schemeClr>
                </a:solidFill>
              </a:rPr>
              <a:t>Multifocal motor neuropathy</a:t>
            </a:r>
            <a:endParaRPr lang="en-US" dirty="0" smtClean="0">
              <a:solidFill>
                <a:schemeClr val="tx2">
                  <a:satMod val="200000"/>
                </a:schemeClr>
              </a:solidFill>
            </a:endParaRPr>
          </a:p>
        </p:txBody>
      </p:sp>
      <p:sp>
        <p:nvSpPr>
          <p:cNvPr id="131075" name="Rectangle 3"/>
          <p:cNvSpPr>
            <a:spLocks noGrp="1" noChangeArrowheads="1"/>
          </p:cNvSpPr>
          <p:nvPr>
            <p:ph idx="1"/>
          </p:nvPr>
        </p:nvSpPr>
        <p:spPr/>
        <p:txBody>
          <a:bodyPr/>
          <a:lstStyle/>
          <a:p>
            <a:pPr>
              <a:lnSpc>
                <a:spcPct val="90000"/>
              </a:lnSpc>
            </a:pPr>
            <a:r>
              <a:rPr lang="en-US" altLang="en-US" sz="2800" dirty="0"/>
              <a:t>Diagnosis </a:t>
            </a:r>
            <a:endParaRPr lang="en-US" altLang="en-US" sz="2800" dirty="0" smtClean="0"/>
          </a:p>
          <a:p>
            <a:pPr>
              <a:lnSpc>
                <a:spcPct val="90000"/>
              </a:lnSpc>
            </a:pPr>
            <a:r>
              <a:rPr lang="en-US" altLang="en-US" sz="2800" dirty="0" smtClean="0"/>
              <a:t>EMNG </a:t>
            </a:r>
            <a:r>
              <a:rPr lang="en-US" altLang="en-US" sz="2800" dirty="0"/>
              <a:t>demonstrates conduction block (</a:t>
            </a:r>
            <a:r>
              <a:rPr lang="en-US" altLang="en-US" sz="2800" dirty="0" err="1"/>
              <a:t>eg</a:t>
            </a:r>
            <a:r>
              <a:rPr lang="en-US" altLang="en-US" sz="2800" dirty="0"/>
              <a:t> ulnar nerve)</a:t>
            </a:r>
          </a:p>
          <a:p>
            <a:pPr>
              <a:lnSpc>
                <a:spcPct val="90000"/>
              </a:lnSpc>
            </a:pPr>
            <a:r>
              <a:rPr lang="en-US" altLang="en-US" sz="2800" dirty="0" smtClean="0"/>
              <a:t>Therapy  </a:t>
            </a:r>
          </a:p>
          <a:p>
            <a:pPr>
              <a:lnSpc>
                <a:spcPct val="90000"/>
              </a:lnSpc>
            </a:pPr>
            <a:r>
              <a:rPr lang="en-US" altLang="en-US" sz="2800" dirty="0" smtClean="0"/>
              <a:t>intravenous </a:t>
            </a:r>
            <a:r>
              <a:rPr lang="en-US" altLang="en-US" sz="2800" dirty="0"/>
              <a:t>immunoglobulins </a:t>
            </a:r>
            <a:r>
              <a:rPr lang="en-US" altLang="en-US" sz="2800" dirty="0" err="1"/>
              <a:t>IVIg</a:t>
            </a:r>
            <a:r>
              <a:rPr lang="en-US" altLang="en-US" sz="2800" dirty="0"/>
              <a:t> 0.4 g/kg, given for 5 days</a:t>
            </a:r>
          </a:p>
          <a:p>
            <a:pPr>
              <a:lnSpc>
                <a:spcPct val="90000"/>
              </a:lnSpc>
            </a:pPr>
            <a:r>
              <a:rPr lang="en-US" altLang="en-US" sz="2800" dirty="0"/>
              <a:t>Improvement at 80%</a:t>
            </a:r>
          </a:p>
          <a:p>
            <a:pPr>
              <a:lnSpc>
                <a:spcPct val="90000"/>
              </a:lnSpc>
            </a:pPr>
            <a:r>
              <a:rPr lang="en-US" altLang="en-US" sz="2800" dirty="0"/>
              <a:t>Cyclophosphamide</a:t>
            </a:r>
            <a:endParaRPr lang="en-US" altLang="en-US" sz="2800" b="1" dirty="0"/>
          </a:p>
        </p:txBody>
      </p:sp>
    </p:spTree>
    <p:extLst>
      <p:ext uri="{BB962C8B-B14F-4D97-AF65-F5344CB8AC3E}">
        <p14:creationId xmlns:p14="http://schemas.microsoft.com/office/powerpoint/2010/main" val="1636424844"/>
      </p:ext>
    </p:extLst>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defRPr/>
            </a:pPr>
            <a:r>
              <a:rPr lang="en-US" dirty="0">
                <a:solidFill>
                  <a:schemeClr val="tx2">
                    <a:satMod val="200000"/>
                  </a:schemeClr>
                </a:solidFill>
              </a:rPr>
              <a:t>Spinal muscular atrophy</a:t>
            </a:r>
            <a:endParaRPr lang="en-US" dirty="0" smtClean="0">
              <a:solidFill>
                <a:schemeClr val="tx2">
                  <a:satMod val="200000"/>
                </a:schemeClr>
              </a:solidFill>
            </a:endParaRPr>
          </a:p>
        </p:txBody>
      </p:sp>
      <p:sp>
        <p:nvSpPr>
          <p:cNvPr id="132099" name="Rectangle 3"/>
          <p:cNvSpPr>
            <a:spLocks noGrp="1" noChangeArrowheads="1"/>
          </p:cNvSpPr>
          <p:nvPr>
            <p:ph idx="1"/>
          </p:nvPr>
        </p:nvSpPr>
        <p:spPr>
          <a:xfrm>
            <a:off x="677334" y="1371601"/>
            <a:ext cx="8596668" cy="4669762"/>
          </a:xfrm>
        </p:spPr>
        <p:txBody>
          <a:bodyPr/>
          <a:lstStyle/>
          <a:p>
            <a:r>
              <a:rPr lang="en-US" altLang="en-US" dirty="0"/>
              <a:t>Genetic, autosomal recessive linked to chromosome 5</a:t>
            </a:r>
          </a:p>
          <a:p>
            <a:r>
              <a:rPr lang="en-US" altLang="en-US" dirty="0"/>
              <a:t>Classification based on the time of occurrence</a:t>
            </a:r>
          </a:p>
          <a:p>
            <a:r>
              <a:rPr lang="en-US" altLang="en-US" dirty="0"/>
              <a:t>SMA I: Werdnig-Hoffman, acute infantile</a:t>
            </a:r>
          </a:p>
          <a:p>
            <a:r>
              <a:rPr lang="en-US" altLang="en-US" dirty="0"/>
              <a:t>SMA II: chronic infantile</a:t>
            </a:r>
          </a:p>
          <a:p>
            <a:r>
              <a:rPr lang="en-US" altLang="en-US" dirty="0"/>
              <a:t>SMA III: </a:t>
            </a:r>
            <a:r>
              <a:rPr lang="en-US" altLang="en-US" dirty="0" err="1"/>
              <a:t>Kugleberg-Welander</a:t>
            </a:r>
            <a:r>
              <a:rPr lang="en-US" altLang="en-US" dirty="0"/>
              <a:t> chronic juvenile</a:t>
            </a:r>
          </a:p>
          <a:p>
            <a:r>
              <a:rPr lang="en-US" altLang="en-US" dirty="0"/>
              <a:t>SMA IV: adult </a:t>
            </a:r>
            <a:r>
              <a:rPr lang="en-US" altLang="en-US" dirty="0" smtClean="0"/>
              <a:t>onset</a:t>
            </a:r>
          </a:p>
          <a:p>
            <a:endParaRPr lang="en-US" altLang="en-US" dirty="0"/>
          </a:p>
          <a:p>
            <a:r>
              <a:rPr lang="en-US" altLang="en-US" dirty="0"/>
              <a:t>Clinically symmetrical proximal weakness and atrophy without </a:t>
            </a:r>
            <a:r>
              <a:rPr lang="en-US" altLang="en-US" dirty="0" smtClean="0"/>
              <a:t>UMN </a:t>
            </a:r>
            <a:r>
              <a:rPr lang="en-US" altLang="en-US" dirty="0"/>
              <a:t>damage</a:t>
            </a:r>
          </a:p>
          <a:p>
            <a:r>
              <a:rPr lang="en-US" altLang="en-US" dirty="0"/>
              <a:t>Werdnig-Hoffman </a:t>
            </a:r>
            <a:r>
              <a:rPr lang="en-US" altLang="en-US" dirty="0" smtClean="0"/>
              <a:t>– death  </a:t>
            </a:r>
            <a:r>
              <a:rPr lang="en-US" altLang="en-US" dirty="0"/>
              <a:t>in the first 2 years</a:t>
            </a:r>
          </a:p>
          <a:p>
            <a:r>
              <a:rPr lang="en-US" altLang="en-US" dirty="0"/>
              <a:t>Diagnosis by history of impaired motor development and loss of motor milestones</a:t>
            </a:r>
            <a:endParaRPr lang="en-US" altLang="en-US" dirty="0" smtClean="0"/>
          </a:p>
        </p:txBody>
      </p:sp>
    </p:spTree>
    <p:extLst>
      <p:ext uri="{BB962C8B-B14F-4D97-AF65-F5344CB8AC3E}">
        <p14:creationId xmlns:p14="http://schemas.microsoft.com/office/powerpoint/2010/main" val="18104246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Sensitive syndromes</a:t>
            </a:r>
          </a:p>
        </p:txBody>
      </p:sp>
      <p:sp>
        <p:nvSpPr>
          <p:cNvPr id="3" name="Content Placeholder 2"/>
          <p:cNvSpPr>
            <a:spLocks noGrp="1"/>
          </p:cNvSpPr>
          <p:nvPr>
            <p:ph idx="1"/>
          </p:nvPr>
        </p:nvSpPr>
        <p:spPr/>
        <p:txBody>
          <a:bodyPr/>
          <a:lstStyle/>
          <a:p>
            <a:r>
              <a:rPr lang="fr-FR" dirty="0" err="1"/>
              <a:t>Peripheral</a:t>
            </a:r>
            <a:r>
              <a:rPr lang="fr-FR" dirty="0"/>
              <a:t> nerve damage syndromes</a:t>
            </a:r>
          </a:p>
          <a:p>
            <a:endParaRPr lang="fr-FR" dirty="0"/>
          </a:p>
          <a:p>
            <a:r>
              <a:rPr lang="fr-FR" dirty="0" err="1"/>
              <a:t>Mononeuropathy</a:t>
            </a:r>
            <a:endParaRPr lang="fr-FR" dirty="0"/>
          </a:p>
          <a:p>
            <a:endParaRPr lang="fr-FR" dirty="0"/>
          </a:p>
          <a:p>
            <a:r>
              <a:rPr lang="fr-FR" dirty="0" err="1"/>
              <a:t>Mononeuritis</a:t>
            </a:r>
            <a:r>
              <a:rPr lang="fr-FR" dirty="0"/>
              <a:t> multiplex</a:t>
            </a:r>
            <a:endParaRPr lang="en-US" dirty="0"/>
          </a:p>
        </p:txBody>
      </p:sp>
    </p:spTree>
    <p:extLst>
      <p:ext uri="{BB962C8B-B14F-4D97-AF65-F5344CB8AC3E}">
        <p14:creationId xmlns:p14="http://schemas.microsoft.com/office/powerpoint/2010/main" val="18386304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Lesions of dorsal roots and ganglions</a:t>
            </a:r>
          </a:p>
        </p:txBody>
      </p:sp>
      <p:sp>
        <p:nvSpPr>
          <p:cNvPr id="3" name="Content Placeholder 2"/>
          <p:cNvSpPr>
            <a:spLocks noGrp="1"/>
          </p:cNvSpPr>
          <p:nvPr>
            <p:ph idx="1"/>
          </p:nvPr>
        </p:nvSpPr>
        <p:spPr/>
        <p:txBody>
          <a:bodyPr/>
          <a:lstStyle/>
          <a:p>
            <a:r>
              <a:rPr lang="en-US" dirty="0"/>
              <a:t>Dermatomes</a:t>
            </a:r>
          </a:p>
          <a:p>
            <a:r>
              <a:rPr lang="en-US" dirty="0"/>
              <a:t>Each dorsal root contains sensory fibers for all modalities from the skin area it innervates</a:t>
            </a:r>
          </a:p>
          <a:p>
            <a:r>
              <a:rPr lang="en-US" dirty="0"/>
              <a:t>Loss of sensitivity for all modalities by radicular type</a:t>
            </a:r>
          </a:p>
        </p:txBody>
      </p:sp>
    </p:spTree>
    <p:extLst>
      <p:ext uri="{BB962C8B-B14F-4D97-AF65-F5344CB8AC3E}">
        <p14:creationId xmlns:p14="http://schemas.microsoft.com/office/powerpoint/2010/main" val="28681720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54842"/>
            <a:ext cx="8596668" cy="1575558"/>
          </a:xfrm>
        </p:spPr>
        <p:txBody>
          <a:bodyPr>
            <a:noAutofit/>
          </a:bodyPr>
          <a:lstStyle/>
          <a:p>
            <a:r>
              <a:rPr lang="en-US" sz="2000" dirty="0"/>
              <a:t>Pathological processes express themselves in a number of readily recognized ways and certain diseases preferentially produce special </a:t>
            </a:r>
            <a:r>
              <a:rPr lang="en-US" sz="2000" dirty="0" smtClean="0"/>
              <a:t>syndromes</a:t>
            </a:r>
            <a:r>
              <a:rPr lang="en-US" sz="2000" dirty="0"/>
              <a:t/>
            </a:r>
            <a:br>
              <a:rPr lang="en-US" sz="2000" dirty="0"/>
            </a:br>
            <a:r>
              <a:rPr lang="en-US" sz="2000" dirty="0"/>
              <a:t>This syndromic grouping of the spinal cord disorders greatly facilitates clinical </a:t>
            </a:r>
            <a:r>
              <a:rPr lang="en-US" sz="2000" dirty="0" smtClean="0"/>
              <a:t>diagnosis</a:t>
            </a:r>
            <a:r>
              <a:rPr lang="en-US" sz="2000" dirty="0"/>
              <a:t/>
            </a:r>
            <a:br>
              <a:rPr lang="en-US" sz="2000" dirty="0"/>
            </a:br>
            <a:endParaRPr lang="en-US" sz="2000" dirty="0"/>
          </a:p>
        </p:txBody>
      </p:sp>
      <p:sp>
        <p:nvSpPr>
          <p:cNvPr id="3" name="Content Placeholder 2"/>
          <p:cNvSpPr>
            <a:spLocks noGrp="1"/>
          </p:cNvSpPr>
          <p:nvPr>
            <p:ph idx="1"/>
          </p:nvPr>
        </p:nvSpPr>
        <p:spPr>
          <a:xfrm>
            <a:off x="677334" y="1930399"/>
            <a:ext cx="9831442" cy="4770652"/>
          </a:xfrm>
        </p:spPr>
        <p:txBody>
          <a:bodyPr>
            <a:normAutofit/>
          </a:bodyPr>
          <a:lstStyle/>
          <a:p>
            <a:r>
              <a:rPr lang="en-US" dirty="0" smtClean="0"/>
              <a:t>a </a:t>
            </a:r>
            <a:r>
              <a:rPr lang="en-US" dirty="0"/>
              <a:t>complete or almost complete sensorimotor myelopathy that involves most or all of the ascending and descending tracts (transverse myelopathy</a:t>
            </a:r>
            <a:r>
              <a:rPr lang="en-US" dirty="0" smtClean="0"/>
              <a:t>)</a:t>
            </a:r>
            <a:endParaRPr lang="en-US" dirty="0"/>
          </a:p>
          <a:p>
            <a:r>
              <a:rPr lang="en-US" dirty="0"/>
              <a:t> </a:t>
            </a:r>
            <a:r>
              <a:rPr lang="en-US" dirty="0" smtClean="0"/>
              <a:t>a </a:t>
            </a:r>
            <a:r>
              <a:rPr lang="en-US" dirty="0"/>
              <a:t>combined painful radicular and transverse cord </a:t>
            </a:r>
            <a:r>
              <a:rPr lang="en-US" dirty="0" smtClean="0"/>
              <a:t>syndrome</a:t>
            </a:r>
            <a:endParaRPr lang="en-US" dirty="0"/>
          </a:p>
          <a:p>
            <a:r>
              <a:rPr lang="en-US" dirty="0" smtClean="0"/>
              <a:t>the </a:t>
            </a:r>
            <a:r>
              <a:rPr lang="en-US" dirty="0" err="1"/>
              <a:t>hemicord</a:t>
            </a:r>
            <a:r>
              <a:rPr lang="en-US" dirty="0"/>
              <a:t> (Brown-</a:t>
            </a:r>
            <a:r>
              <a:rPr lang="en-US" dirty="0" err="1"/>
              <a:t>Sequard</a:t>
            </a:r>
            <a:r>
              <a:rPr lang="en-US" dirty="0"/>
              <a:t>) </a:t>
            </a:r>
            <a:r>
              <a:rPr lang="en-US" dirty="0" smtClean="0"/>
              <a:t>syndrome</a:t>
            </a:r>
            <a:endParaRPr lang="en-US" dirty="0"/>
          </a:p>
          <a:p>
            <a:r>
              <a:rPr lang="en-US" dirty="0" smtClean="0"/>
              <a:t>a </a:t>
            </a:r>
            <a:r>
              <a:rPr lang="en-US" dirty="0"/>
              <a:t>ventral cord syndrome, sparing posterior column </a:t>
            </a:r>
            <a:r>
              <a:rPr lang="en-US" dirty="0" smtClean="0"/>
              <a:t>function</a:t>
            </a:r>
            <a:endParaRPr lang="en-US" dirty="0"/>
          </a:p>
          <a:p>
            <a:r>
              <a:rPr lang="en-US" dirty="0" smtClean="0"/>
              <a:t>a </a:t>
            </a:r>
            <a:r>
              <a:rPr lang="en-US" dirty="0"/>
              <a:t>high cervical-foramen magnum </a:t>
            </a:r>
            <a:r>
              <a:rPr lang="en-US" dirty="0" smtClean="0"/>
              <a:t>syndrome</a:t>
            </a:r>
            <a:endParaRPr lang="en-US" dirty="0"/>
          </a:p>
          <a:p>
            <a:r>
              <a:rPr lang="en-US" dirty="0" smtClean="0"/>
              <a:t>a </a:t>
            </a:r>
            <a:r>
              <a:rPr lang="en-US" dirty="0"/>
              <a:t>central cord or </a:t>
            </a:r>
            <a:r>
              <a:rPr lang="en-US" dirty="0" err="1"/>
              <a:t>syringomyelic</a:t>
            </a:r>
            <a:r>
              <a:rPr lang="en-US" dirty="0"/>
              <a:t> </a:t>
            </a:r>
            <a:r>
              <a:rPr lang="en-US" dirty="0" smtClean="0"/>
              <a:t>syndrome</a:t>
            </a:r>
            <a:endParaRPr lang="en-US" dirty="0"/>
          </a:p>
          <a:p>
            <a:r>
              <a:rPr lang="en-US" dirty="0" smtClean="0"/>
              <a:t>a </a:t>
            </a:r>
            <a:r>
              <a:rPr lang="en-US" dirty="0"/>
              <a:t>syndrome of the conus </a:t>
            </a:r>
            <a:r>
              <a:rPr lang="en-US" dirty="0" err="1" smtClean="0"/>
              <a:t>medullaris</a:t>
            </a:r>
            <a:endParaRPr lang="en-US" dirty="0"/>
          </a:p>
          <a:p>
            <a:r>
              <a:rPr lang="en-US" dirty="0" smtClean="0"/>
              <a:t>a </a:t>
            </a:r>
            <a:r>
              <a:rPr lang="en-US" dirty="0"/>
              <a:t>syndrome of the cauda </a:t>
            </a:r>
            <a:r>
              <a:rPr lang="en-US" dirty="0" smtClean="0"/>
              <a:t>equine</a:t>
            </a:r>
            <a:endParaRPr lang="en-US" dirty="0"/>
          </a:p>
          <a:p>
            <a:endParaRPr lang="en-US" dirty="0"/>
          </a:p>
          <a:p>
            <a:r>
              <a:rPr lang="en-US" dirty="0"/>
              <a:t>In addition, an important distinction is made between lesions within the cord (intramedullary) and those that compress the cord from without (</a:t>
            </a:r>
            <a:r>
              <a:rPr lang="en-US" dirty="0" err="1"/>
              <a:t>extramedullary</a:t>
            </a:r>
            <a:r>
              <a:rPr lang="en-US" dirty="0"/>
              <a:t>)</a:t>
            </a:r>
          </a:p>
        </p:txBody>
      </p:sp>
    </p:spTree>
    <p:extLst>
      <p:ext uri="{BB962C8B-B14F-4D97-AF65-F5344CB8AC3E}">
        <p14:creationId xmlns:p14="http://schemas.microsoft.com/office/powerpoint/2010/main" val="1643914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THE SYNDROME OF ACUTE PARAPLEGIA OR QUADRIPLEGIA CAUSED BY TRAUMATIC AND OTHER PHYSICAL FACTORS (TRANSVERSE MYELOPATHY)</a:t>
            </a:r>
          </a:p>
        </p:txBody>
      </p:sp>
      <p:sp>
        <p:nvSpPr>
          <p:cNvPr id="3" name="Content Placeholder 2"/>
          <p:cNvSpPr>
            <a:spLocks noGrp="1"/>
          </p:cNvSpPr>
          <p:nvPr>
            <p:ph idx="1"/>
          </p:nvPr>
        </p:nvSpPr>
        <p:spPr/>
        <p:txBody>
          <a:bodyPr/>
          <a:lstStyle/>
          <a:p>
            <a:r>
              <a:rPr lang="en-US" dirty="0"/>
              <a:t>This syndrome is best considered in relation to trauma, its most frequent </a:t>
            </a:r>
            <a:r>
              <a:rPr lang="en-US" dirty="0" smtClean="0"/>
              <a:t>cause</a:t>
            </a:r>
          </a:p>
          <a:p>
            <a:r>
              <a:rPr lang="en-US" dirty="0" smtClean="0"/>
              <a:t>but </a:t>
            </a:r>
            <a:r>
              <a:rPr lang="en-US" dirty="0"/>
              <a:t>it occurs also as a result of other acute damage </a:t>
            </a:r>
            <a:r>
              <a:rPr lang="en-US" dirty="0" smtClean="0"/>
              <a:t>including:</a:t>
            </a:r>
          </a:p>
          <a:p>
            <a:r>
              <a:rPr lang="en-US" dirty="0" smtClean="0"/>
              <a:t>infarction </a:t>
            </a:r>
            <a:r>
              <a:rPr lang="en-US" dirty="0"/>
              <a:t>or hemorrhage and </a:t>
            </a:r>
            <a:r>
              <a:rPr lang="en-US" dirty="0" smtClean="0"/>
              <a:t>with </a:t>
            </a:r>
            <a:r>
              <a:rPr lang="en-US" dirty="0"/>
              <a:t>rapidly advancing </a:t>
            </a:r>
            <a:r>
              <a:rPr lang="en-US" dirty="0" smtClean="0"/>
              <a:t>compressive and</a:t>
            </a:r>
            <a:r>
              <a:rPr lang="en-US" dirty="0"/>
              <a:t> </a:t>
            </a:r>
            <a:r>
              <a:rPr lang="en-US" dirty="0" smtClean="0"/>
              <a:t>necrotizing</a:t>
            </a:r>
          </a:p>
          <a:p>
            <a:r>
              <a:rPr lang="en-US" dirty="0" err="1" smtClean="0"/>
              <a:t>demyelinative</a:t>
            </a:r>
            <a:endParaRPr lang="en-US" dirty="0" smtClean="0"/>
          </a:p>
          <a:p>
            <a:r>
              <a:rPr lang="en-US" dirty="0" smtClean="0"/>
              <a:t>inflammatory lesions</a:t>
            </a:r>
          </a:p>
          <a:p>
            <a:r>
              <a:rPr lang="en-US" dirty="0"/>
              <a:t>radiation myelopathy, which is transverse but evolves </a:t>
            </a:r>
            <a:r>
              <a:rPr lang="en-US" dirty="0" err="1"/>
              <a:t>subacutely</a:t>
            </a:r>
            <a:endParaRPr lang="en-US" dirty="0"/>
          </a:p>
        </p:txBody>
      </p:sp>
    </p:spTree>
    <p:extLst>
      <p:ext uri="{BB962C8B-B14F-4D97-AF65-F5344CB8AC3E}">
        <p14:creationId xmlns:p14="http://schemas.microsoft.com/office/powerpoint/2010/main" val="11557240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The level of the spinal cord damage and, by implication, the level of disruption of the spinal column, can be determined from clinical findings</a:t>
            </a:r>
          </a:p>
        </p:txBody>
      </p:sp>
      <p:sp>
        <p:nvSpPr>
          <p:cNvPr id="3" name="Content Placeholder 2"/>
          <p:cNvSpPr>
            <a:spLocks noGrp="1"/>
          </p:cNvSpPr>
          <p:nvPr>
            <p:ph idx="1"/>
          </p:nvPr>
        </p:nvSpPr>
        <p:spPr>
          <a:xfrm>
            <a:off x="677333" y="1930401"/>
            <a:ext cx="9544839" cy="4511342"/>
          </a:xfrm>
        </p:spPr>
        <p:txBody>
          <a:bodyPr>
            <a:normAutofit lnSpcReduction="10000"/>
          </a:bodyPr>
          <a:lstStyle/>
          <a:p>
            <a:r>
              <a:rPr lang="en-US" dirty="0"/>
              <a:t>Diaphragmatic paralysis occurs with lesions of the upper three cervical segments -</a:t>
            </a:r>
            <a:r>
              <a:rPr lang="en-US" dirty="0" smtClean="0"/>
              <a:t> transient </a:t>
            </a:r>
            <a:r>
              <a:rPr lang="en-US" dirty="0"/>
              <a:t>arrest of breathing from brainstem paralysis is common in severe head </a:t>
            </a:r>
            <a:r>
              <a:rPr lang="en-US" dirty="0" smtClean="0"/>
              <a:t>injury</a:t>
            </a:r>
          </a:p>
          <a:p>
            <a:r>
              <a:rPr lang="en-US" dirty="0" smtClean="0"/>
              <a:t>Complete </a:t>
            </a:r>
            <a:r>
              <a:rPr lang="en-US" dirty="0"/>
              <a:t>paralysis of the arms and legs usually indicates a fracture or dislocation at the fourth to fifth cervical </a:t>
            </a:r>
            <a:r>
              <a:rPr lang="en-US" dirty="0" smtClean="0"/>
              <a:t>vertebrae</a:t>
            </a:r>
          </a:p>
          <a:p>
            <a:r>
              <a:rPr lang="en-US" dirty="0" smtClean="0"/>
              <a:t>If </a:t>
            </a:r>
            <a:r>
              <a:rPr lang="en-US" dirty="0"/>
              <a:t>the legs are paralyzed and the arms can still be abducted and flexed, the lesion is likely to be at the fifth to sixth cervical </a:t>
            </a:r>
            <a:r>
              <a:rPr lang="en-US" dirty="0" smtClean="0"/>
              <a:t>vertebrae</a:t>
            </a:r>
          </a:p>
          <a:p>
            <a:r>
              <a:rPr lang="en-US" dirty="0" smtClean="0"/>
              <a:t>Paralysis </a:t>
            </a:r>
            <a:r>
              <a:rPr lang="en-US" dirty="0"/>
              <a:t>of the legs and only the hands indicates a lesion at the sixth to seventh cervical </a:t>
            </a:r>
            <a:r>
              <a:rPr lang="en-US" dirty="0" smtClean="0"/>
              <a:t>level</a:t>
            </a:r>
          </a:p>
          <a:p>
            <a:r>
              <a:rPr lang="en-US" dirty="0" smtClean="0"/>
              <a:t>Below </a:t>
            </a:r>
            <a:r>
              <a:rPr lang="en-US" dirty="0"/>
              <a:t>the cervical region, the spinal cord segments and roots are not directly opposite their similarly numbered vertebrae </a:t>
            </a:r>
            <a:endParaRPr lang="en-US" dirty="0" smtClean="0"/>
          </a:p>
          <a:p>
            <a:r>
              <a:rPr lang="en-US" dirty="0" smtClean="0"/>
              <a:t>The </a:t>
            </a:r>
            <a:r>
              <a:rPr lang="en-US" dirty="0"/>
              <a:t>spinal cord ends at the first lumbar vertebra, usually at its rostral </a:t>
            </a:r>
            <a:r>
              <a:rPr lang="en-US" dirty="0" smtClean="0"/>
              <a:t>border</a:t>
            </a:r>
          </a:p>
          <a:p>
            <a:r>
              <a:rPr lang="en-US" dirty="0" smtClean="0"/>
              <a:t>Vertebral </a:t>
            </a:r>
            <a:r>
              <a:rPr lang="en-US" dirty="0"/>
              <a:t>column lesions below this point give rise predominantly to cauda </a:t>
            </a:r>
            <a:r>
              <a:rPr lang="en-US" dirty="0" err="1"/>
              <a:t>equina</a:t>
            </a:r>
            <a:r>
              <a:rPr lang="en-US" dirty="0"/>
              <a:t> syndromes; these carry a better prognosis than injuries to the lower thoracic vertebrae, which involve both cord and multiple </a:t>
            </a:r>
            <a:r>
              <a:rPr lang="en-US" dirty="0" smtClean="0"/>
              <a:t>roots </a:t>
            </a:r>
            <a:endParaRPr lang="en-US" dirty="0"/>
          </a:p>
          <a:p>
            <a:endParaRPr lang="en-US" dirty="0"/>
          </a:p>
        </p:txBody>
      </p:sp>
    </p:spTree>
    <p:extLst>
      <p:ext uri="{BB962C8B-B14F-4D97-AF65-F5344CB8AC3E}">
        <p14:creationId xmlns:p14="http://schemas.microsoft.com/office/powerpoint/2010/main" val="35323371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The level of sensory loss on the trunk, as determined by perception of pinprick, is an accurate guide to the level of the lesion, with a few </a:t>
            </a:r>
            <a:r>
              <a:rPr lang="en-US" sz="2400" dirty="0" smtClean="0"/>
              <a:t>qualifications</a:t>
            </a:r>
            <a:endParaRPr lang="en-US" sz="2400" dirty="0"/>
          </a:p>
        </p:txBody>
      </p:sp>
      <p:sp>
        <p:nvSpPr>
          <p:cNvPr id="3" name="Content Placeholder 2"/>
          <p:cNvSpPr>
            <a:spLocks noGrp="1"/>
          </p:cNvSpPr>
          <p:nvPr>
            <p:ph idx="1"/>
          </p:nvPr>
        </p:nvSpPr>
        <p:spPr>
          <a:xfrm>
            <a:off x="677333" y="1930400"/>
            <a:ext cx="9340123" cy="4443103"/>
          </a:xfrm>
        </p:spPr>
        <p:txBody>
          <a:bodyPr>
            <a:normAutofit/>
          </a:bodyPr>
          <a:lstStyle/>
          <a:p>
            <a:r>
              <a:rPr lang="en-US" sz="2000" dirty="0" smtClean="0"/>
              <a:t>Lesions </a:t>
            </a:r>
            <a:r>
              <a:rPr lang="en-US" sz="2000" dirty="0"/>
              <a:t>of the lower cervical cord, even if complete, may spare sensation down to the nipple line because of the contribution of the C3 and C4 cutaneous branches of the cervical plexus, which variably innervate skin below the </a:t>
            </a:r>
            <a:r>
              <a:rPr lang="en-US" sz="2000" dirty="0" smtClean="0"/>
              <a:t>clavicle</a:t>
            </a:r>
          </a:p>
          <a:p>
            <a:r>
              <a:rPr lang="en-US" sz="2000" dirty="0" smtClean="0"/>
              <a:t>Or </a:t>
            </a:r>
            <a:r>
              <a:rPr lang="en-US" sz="2000" dirty="0"/>
              <a:t>a lesion that involves only the outermost fibers of the spinothalamic pathways results in a sensory level (to pain and temperature) well below the level of the </a:t>
            </a:r>
            <a:r>
              <a:rPr lang="en-US" sz="2000" dirty="0" smtClean="0"/>
              <a:t>lesion</a:t>
            </a:r>
          </a:p>
          <a:p>
            <a:r>
              <a:rPr lang="en-US" sz="2000" dirty="0" smtClean="0"/>
              <a:t>In </a:t>
            </a:r>
            <a:r>
              <a:rPr lang="en-US" sz="2000" dirty="0"/>
              <a:t>all cases of spinal cord and cauda </a:t>
            </a:r>
            <a:r>
              <a:rPr lang="en-US" sz="2000" dirty="0" err="1"/>
              <a:t>equina</a:t>
            </a:r>
            <a:r>
              <a:rPr lang="en-US" sz="2000" dirty="0"/>
              <a:t> injury, the prognosis for recovery is more favorable if any movement or sensation is </a:t>
            </a:r>
            <a:r>
              <a:rPr lang="en-US" sz="2000" dirty="0" err="1"/>
              <a:t>elicitable</a:t>
            </a:r>
            <a:r>
              <a:rPr lang="en-US" sz="2000" dirty="0"/>
              <a:t> during the first 48 to 72 </a:t>
            </a:r>
            <a:r>
              <a:rPr lang="en-US" sz="2000" dirty="0" smtClean="0"/>
              <a:t>h</a:t>
            </a:r>
          </a:p>
          <a:p>
            <a:r>
              <a:rPr lang="en-US" sz="2000" dirty="0" smtClean="0"/>
              <a:t>If </a:t>
            </a:r>
            <a:r>
              <a:rPr lang="en-US" sz="2000" dirty="0"/>
              <a:t>the spinal column can be examined safely, it should be inspected and palpated for angulations or irregularities and gently percussed to detect underlying bony </a:t>
            </a:r>
            <a:r>
              <a:rPr lang="en-US" sz="2000" dirty="0" smtClean="0"/>
              <a:t>injury</a:t>
            </a:r>
          </a:p>
        </p:txBody>
      </p:sp>
    </p:spTree>
    <p:extLst>
      <p:ext uri="{BB962C8B-B14F-4D97-AF65-F5344CB8AC3E}">
        <p14:creationId xmlns:p14="http://schemas.microsoft.com/office/powerpoint/2010/main" val="3601005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A neurologic examination with recording of motor, sensory, and sphincter function is necessary to follow the clinical progress of spinal cord </a:t>
            </a:r>
            <a:r>
              <a:rPr lang="en-US" sz="2800" dirty="0" smtClean="0"/>
              <a:t>injury</a:t>
            </a:r>
            <a:endParaRPr lang="en-US" sz="2800" dirty="0"/>
          </a:p>
        </p:txBody>
      </p:sp>
      <p:sp>
        <p:nvSpPr>
          <p:cNvPr id="3" name="Content Placeholder 2"/>
          <p:cNvSpPr>
            <a:spLocks noGrp="1"/>
          </p:cNvSpPr>
          <p:nvPr>
            <p:ph idx="1"/>
          </p:nvPr>
        </p:nvSpPr>
        <p:spPr>
          <a:xfrm>
            <a:off x="677334" y="1930400"/>
            <a:ext cx="10172636" cy="4565933"/>
          </a:xfrm>
        </p:spPr>
        <p:txBody>
          <a:bodyPr>
            <a:normAutofit/>
          </a:bodyPr>
          <a:lstStyle/>
          <a:p>
            <a:pPr lvl="0"/>
            <a:r>
              <a:rPr lang="en-US" dirty="0" smtClean="0"/>
              <a:t>Complete</a:t>
            </a:r>
            <a:r>
              <a:rPr lang="en-US" dirty="0"/>
              <a:t>: no sensory or motor function below the level of the lesion including in the sacral segments </a:t>
            </a:r>
            <a:endParaRPr lang="en-US" dirty="0" smtClean="0"/>
          </a:p>
          <a:p>
            <a:pPr lvl="0"/>
            <a:r>
              <a:rPr lang="en-US" dirty="0" smtClean="0"/>
              <a:t>B</a:t>
            </a:r>
            <a:r>
              <a:rPr lang="en-US" dirty="0"/>
              <a:t>. Sensory incomplete: sensory function is preserved but motor function is lost below the zone of injury </a:t>
            </a:r>
            <a:endParaRPr lang="en-US" dirty="0" smtClean="0"/>
          </a:p>
          <a:p>
            <a:pPr lvl="0"/>
            <a:r>
              <a:rPr lang="en-US" dirty="0" smtClean="0"/>
              <a:t>C</a:t>
            </a:r>
            <a:r>
              <a:rPr lang="en-US" dirty="0"/>
              <a:t>. Motor incomplete (first grade): motor function is reduced in more than half of key muscles below the level of the lesion; this usually renders the patient unable to </a:t>
            </a:r>
            <a:r>
              <a:rPr lang="en-US" dirty="0" smtClean="0"/>
              <a:t>walk</a:t>
            </a:r>
            <a:endParaRPr lang="en-US" dirty="0"/>
          </a:p>
          <a:p>
            <a:pPr lvl="0"/>
            <a:r>
              <a:rPr lang="en-US" dirty="0" smtClean="0"/>
              <a:t>D</a:t>
            </a:r>
            <a:r>
              <a:rPr lang="en-US" dirty="0"/>
              <a:t>. Motor incomplete (second grade): motor function is reduced in fewer than half of key muscles below the level of the lesion; this usually allows standing and walking </a:t>
            </a:r>
            <a:endParaRPr lang="en-US" dirty="0" smtClean="0"/>
          </a:p>
          <a:p>
            <a:pPr lvl="0"/>
            <a:r>
              <a:rPr lang="en-US" dirty="0" smtClean="0"/>
              <a:t>E</a:t>
            </a:r>
            <a:r>
              <a:rPr lang="en-US" dirty="0"/>
              <a:t>. Normal: reflexes may be abnormal </a:t>
            </a:r>
            <a:endParaRPr lang="en-US" dirty="0" smtClean="0"/>
          </a:p>
          <a:p>
            <a:pPr lvl="0"/>
            <a:r>
              <a:rPr lang="en-US" dirty="0" smtClean="0"/>
              <a:t>Obviously</a:t>
            </a:r>
            <a:r>
              <a:rPr lang="en-US" dirty="0"/>
              <a:t>, groups C, D, and E have a more favorable prognosis for recovery of ambulation than does groups A and </a:t>
            </a:r>
            <a:r>
              <a:rPr lang="en-US" dirty="0" smtClean="0"/>
              <a:t>B</a:t>
            </a:r>
          </a:p>
          <a:p>
            <a:pPr lvl="0"/>
            <a:r>
              <a:rPr lang="en-US" dirty="0" smtClean="0"/>
              <a:t>In </a:t>
            </a:r>
            <a:r>
              <a:rPr lang="en-US" dirty="0"/>
              <a:t>cases of suspected spinal injury, the immediate concern is that movement (especially flexion) of the cervical spine be avoided</a:t>
            </a:r>
          </a:p>
          <a:p>
            <a:endParaRPr lang="en-US" dirty="0"/>
          </a:p>
        </p:txBody>
      </p:sp>
    </p:spTree>
    <p:extLst>
      <p:ext uri="{BB962C8B-B14F-4D97-AF65-F5344CB8AC3E}">
        <p14:creationId xmlns:p14="http://schemas.microsoft.com/office/powerpoint/2010/main" val="10632751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659642"/>
          </a:xfrm>
        </p:spPr>
        <p:txBody>
          <a:bodyPr>
            <a:normAutofit fontScale="90000"/>
          </a:bodyPr>
          <a:lstStyle/>
          <a:p>
            <a:r>
              <a:rPr lang="en-US" dirty="0"/>
              <a:t>Clinical Effects of Spinal Cord Injury </a:t>
            </a:r>
            <a:br>
              <a:rPr lang="en-US" dirty="0"/>
            </a:br>
            <a:endParaRPr lang="en-US" dirty="0"/>
          </a:p>
        </p:txBody>
      </p:sp>
      <p:sp>
        <p:nvSpPr>
          <p:cNvPr id="3" name="Content Placeholder 2"/>
          <p:cNvSpPr>
            <a:spLocks noGrp="1"/>
          </p:cNvSpPr>
          <p:nvPr>
            <p:ph idx="1"/>
          </p:nvPr>
        </p:nvSpPr>
        <p:spPr>
          <a:xfrm>
            <a:off x="677334" y="1269242"/>
            <a:ext cx="10158988" cy="5459103"/>
          </a:xfrm>
        </p:spPr>
        <p:txBody>
          <a:bodyPr>
            <a:normAutofit/>
          </a:bodyPr>
          <a:lstStyle/>
          <a:p>
            <a:r>
              <a:rPr lang="en-US" dirty="0"/>
              <a:t>When the spinal cord is suddenly and severely impacted, three disorders of function are at once evident: </a:t>
            </a:r>
            <a:endParaRPr lang="en-US" dirty="0" smtClean="0"/>
          </a:p>
          <a:p>
            <a:r>
              <a:rPr lang="en-US" dirty="0" smtClean="0"/>
              <a:t>(</a:t>
            </a:r>
            <a:r>
              <a:rPr lang="en-US" dirty="0"/>
              <a:t>1) all voluntary movement in parts of the body below the lesion is immediately </a:t>
            </a:r>
            <a:r>
              <a:rPr lang="en-US" dirty="0" smtClean="0"/>
              <a:t>lost</a:t>
            </a:r>
          </a:p>
          <a:p>
            <a:r>
              <a:rPr lang="en-US" dirty="0" smtClean="0"/>
              <a:t>(</a:t>
            </a:r>
            <a:r>
              <a:rPr lang="en-US" dirty="0"/>
              <a:t>2) sensation from the lower parts of the body is abolished; and </a:t>
            </a:r>
            <a:endParaRPr lang="en-US" dirty="0" smtClean="0"/>
          </a:p>
          <a:p>
            <a:r>
              <a:rPr lang="en-US" dirty="0" smtClean="0"/>
              <a:t>(</a:t>
            </a:r>
            <a:r>
              <a:rPr lang="en-US" dirty="0"/>
              <a:t>3) reflex functions in segments of the isolated spinal cord are </a:t>
            </a:r>
            <a:r>
              <a:rPr lang="en-US" dirty="0" smtClean="0"/>
              <a:t>suspended</a:t>
            </a:r>
          </a:p>
          <a:p>
            <a:r>
              <a:rPr lang="en-US" dirty="0" smtClean="0"/>
              <a:t>The </a:t>
            </a:r>
            <a:r>
              <a:rPr lang="en-US" dirty="0"/>
              <a:t>last effect, termed spinal shock, involves tendon as well as autonomic </a:t>
            </a:r>
            <a:r>
              <a:rPr lang="en-US" dirty="0" smtClean="0"/>
              <a:t>reflexes</a:t>
            </a:r>
          </a:p>
          <a:p>
            <a:r>
              <a:rPr lang="en-US" dirty="0" smtClean="0"/>
              <a:t>This </a:t>
            </a:r>
            <a:r>
              <a:rPr lang="en-US" dirty="0"/>
              <a:t>state is of variable duration (1 to 6 weeks but sometimes far longer) </a:t>
            </a:r>
            <a:endParaRPr lang="en-US" dirty="0" smtClean="0"/>
          </a:p>
          <a:p>
            <a:r>
              <a:rPr lang="en-US" dirty="0" smtClean="0"/>
              <a:t>dividing </a:t>
            </a:r>
            <a:r>
              <a:rPr lang="en-US" dirty="0"/>
              <a:t>the clinical effects of spinal cord transection into two stages, that </a:t>
            </a:r>
            <a:r>
              <a:rPr lang="en-US" dirty="0" smtClean="0"/>
              <a:t>of</a:t>
            </a:r>
          </a:p>
          <a:p>
            <a:r>
              <a:rPr lang="en-US" dirty="0" smtClean="0"/>
              <a:t>spinal </a:t>
            </a:r>
            <a:r>
              <a:rPr lang="en-US" dirty="0"/>
              <a:t>shock with </a:t>
            </a:r>
            <a:r>
              <a:rPr lang="en-US" dirty="0" err="1"/>
              <a:t>areflexia</a:t>
            </a:r>
            <a:r>
              <a:rPr lang="en-US" dirty="0"/>
              <a:t> </a:t>
            </a:r>
            <a:endParaRPr lang="en-US" dirty="0" smtClean="0"/>
          </a:p>
          <a:p>
            <a:r>
              <a:rPr lang="en-US" dirty="0" smtClean="0"/>
              <a:t>followed </a:t>
            </a:r>
            <a:r>
              <a:rPr lang="en-US" dirty="0"/>
              <a:t>by a stage of heightened reflex </a:t>
            </a:r>
            <a:r>
              <a:rPr lang="en-US" dirty="0" smtClean="0"/>
              <a:t>activity</a:t>
            </a:r>
          </a:p>
          <a:p>
            <a:r>
              <a:rPr lang="en-US" dirty="0" smtClean="0"/>
              <a:t>The </a:t>
            </a:r>
            <a:r>
              <a:rPr lang="en-US" dirty="0"/>
              <a:t>separation of these stages is not as sharp as this statement might </a:t>
            </a:r>
            <a:r>
              <a:rPr lang="en-US" dirty="0" smtClean="0"/>
              <a:t>imply</a:t>
            </a:r>
          </a:p>
          <a:p>
            <a:r>
              <a:rPr lang="en-US" dirty="0" smtClean="0"/>
              <a:t>Less </a:t>
            </a:r>
            <a:r>
              <a:rPr lang="en-US" dirty="0"/>
              <a:t>complete or less sudden lesions of the cord result in little or no spinal </a:t>
            </a:r>
            <a:r>
              <a:rPr lang="en-US" dirty="0" smtClean="0"/>
              <a:t>shock</a:t>
            </a:r>
            <a:endParaRPr lang="en-US" dirty="0"/>
          </a:p>
        </p:txBody>
      </p:sp>
    </p:spTree>
    <p:extLst>
      <p:ext uri="{BB962C8B-B14F-4D97-AF65-F5344CB8AC3E}">
        <p14:creationId xmlns:p14="http://schemas.microsoft.com/office/powerpoint/2010/main" val="22792634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605051"/>
          </a:xfrm>
        </p:spPr>
        <p:txBody>
          <a:bodyPr>
            <a:normAutofit fontScale="90000"/>
          </a:bodyPr>
          <a:lstStyle/>
          <a:p>
            <a:r>
              <a:rPr lang="en-US" dirty="0"/>
              <a:t>Spinal Shock </a:t>
            </a:r>
          </a:p>
        </p:txBody>
      </p:sp>
      <p:sp>
        <p:nvSpPr>
          <p:cNvPr id="3" name="Content Placeholder 2"/>
          <p:cNvSpPr>
            <a:spLocks noGrp="1"/>
          </p:cNvSpPr>
          <p:nvPr>
            <p:ph idx="1"/>
          </p:nvPr>
        </p:nvSpPr>
        <p:spPr>
          <a:xfrm>
            <a:off x="677333" y="1378424"/>
            <a:ext cx="10459239" cy="5117909"/>
          </a:xfrm>
        </p:spPr>
        <p:txBody>
          <a:bodyPr>
            <a:normAutofit/>
          </a:bodyPr>
          <a:lstStyle/>
          <a:p>
            <a:r>
              <a:rPr lang="en-US" dirty="0"/>
              <a:t>The loss of motor function at the time of injury, tetraplegia with lesions of the fourth to fifth cervical segments or above, and paraplegia with lesions of the thoracic cord, are accompanied by immediate atonic paralysis of bladder and bowel, gastric atony, loss of sensation below a level corresponding to the spinal cord lesion, muscular flaccidity, and almost complete suppression of spinal segmental reflex activity below the </a:t>
            </a:r>
            <a:r>
              <a:rPr lang="en-US" dirty="0" smtClean="0"/>
              <a:t>lesion</a:t>
            </a:r>
          </a:p>
          <a:p>
            <a:r>
              <a:rPr lang="en-US" dirty="0" smtClean="0"/>
              <a:t>As </a:t>
            </a:r>
            <a:r>
              <a:rPr lang="en-US" dirty="0"/>
              <a:t>a result of their sudden separation from higher levels of control, the neural elements below the lesion essentially fail to perform their normal </a:t>
            </a:r>
            <a:r>
              <a:rPr lang="en-US" dirty="0" smtClean="0"/>
              <a:t>function</a:t>
            </a:r>
          </a:p>
          <a:p>
            <a:r>
              <a:rPr lang="en-US" dirty="0" smtClean="0"/>
              <a:t>As </a:t>
            </a:r>
            <a:r>
              <a:rPr lang="en-US" dirty="0"/>
              <a:t>dramatic as this state of reflex paralysis is, its physiologic basis is incompletely </a:t>
            </a:r>
            <a:r>
              <a:rPr lang="en-US" dirty="0" smtClean="0"/>
              <a:t>understood</a:t>
            </a:r>
          </a:p>
          <a:p>
            <a:r>
              <a:rPr lang="en-US" dirty="0" smtClean="0"/>
              <a:t>Also </a:t>
            </a:r>
            <a:r>
              <a:rPr lang="en-US" dirty="0"/>
              <a:t>impaired in the segments below the lesion is the control of autonomic </a:t>
            </a:r>
            <a:r>
              <a:rPr lang="en-US" dirty="0" smtClean="0"/>
              <a:t>function</a:t>
            </a:r>
          </a:p>
          <a:p>
            <a:r>
              <a:rPr lang="en-US" dirty="0" smtClean="0"/>
              <a:t>Vasomotor </a:t>
            </a:r>
            <a:r>
              <a:rPr lang="en-US" dirty="0"/>
              <a:t>tone, sweating, and </a:t>
            </a:r>
            <a:r>
              <a:rPr lang="en-US" dirty="0" err="1"/>
              <a:t>piloerection</a:t>
            </a:r>
            <a:r>
              <a:rPr lang="en-US" dirty="0"/>
              <a:t> in the lower parts of the body are temporarily </a:t>
            </a:r>
            <a:r>
              <a:rPr lang="en-US" dirty="0" smtClean="0"/>
              <a:t>abolished</a:t>
            </a:r>
          </a:p>
          <a:p>
            <a:r>
              <a:rPr lang="en-US" dirty="0" smtClean="0"/>
              <a:t>As </a:t>
            </a:r>
            <a:r>
              <a:rPr lang="en-US" dirty="0"/>
              <a:t>a result, there may be severe systemic hypotension that itself contributes to spinal cord </a:t>
            </a:r>
            <a:r>
              <a:rPr lang="en-US" dirty="0" smtClean="0"/>
              <a:t>damage</a:t>
            </a:r>
          </a:p>
          <a:p>
            <a:r>
              <a:rPr lang="en-US" dirty="0" smtClean="0"/>
              <a:t>The </a:t>
            </a:r>
            <a:r>
              <a:rPr lang="en-US" dirty="0"/>
              <a:t>lower extremities lose heat if left uncovered, and they swell if </a:t>
            </a:r>
            <a:r>
              <a:rPr lang="en-US" dirty="0" smtClean="0"/>
              <a:t>dependent</a:t>
            </a:r>
          </a:p>
          <a:p>
            <a:r>
              <a:rPr lang="en-US" dirty="0" smtClean="0"/>
              <a:t>The </a:t>
            </a:r>
            <a:r>
              <a:rPr lang="en-US" dirty="0"/>
              <a:t>skin over time becomes dry and pale, and ulcerations may develop over bony </a:t>
            </a:r>
            <a:r>
              <a:rPr lang="en-US" dirty="0" smtClean="0"/>
              <a:t>prominences</a:t>
            </a:r>
            <a:endParaRPr lang="en-US" dirty="0"/>
          </a:p>
        </p:txBody>
      </p:sp>
    </p:spTree>
    <p:extLst>
      <p:ext uri="{BB962C8B-B14F-4D97-AF65-F5344CB8AC3E}">
        <p14:creationId xmlns:p14="http://schemas.microsoft.com/office/powerpoint/2010/main" val="42121978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Diseases of the nervous system may be confined to the spinal cord where they produce a number of distinctive </a:t>
            </a:r>
            <a:r>
              <a:rPr lang="en-US" dirty="0" smtClean="0"/>
              <a:t>syndromes</a:t>
            </a:r>
            <a:endParaRPr lang="en-US" dirty="0"/>
          </a:p>
        </p:txBody>
      </p:sp>
      <p:sp>
        <p:nvSpPr>
          <p:cNvPr id="3" name="Content Placeholder 2"/>
          <p:cNvSpPr>
            <a:spLocks noGrp="1"/>
          </p:cNvSpPr>
          <p:nvPr>
            <p:ph sz="half" idx="1"/>
          </p:nvPr>
        </p:nvSpPr>
        <p:spPr>
          <a:xfrm>
            <a:off x="677334" y="2160589"/>
            <a:ext cx="5723466" cy="4513166"/>
          </a:xfrm>
        </p:spPr>
        <p:txBody>
          <a:bodyPr>
            <a:normAutofit/>
          </a:bodyPr>
          <a:lstStyle/>
          <a:p>
            <a:r>
              <a:rPr lang="en-US" dirty="0" smtClean="0"/>
              <a:t>These </a:t>
            </a:r>
            <a:r>
              <a:rPr lang="en-US" dirty="0"/>
              <a:t>relate to the special anatomic features of the cord, such as its prominent function in sensorimotor conduction and relatively primitive reflex </a:t>
            </a:r>
            <a:r>
              <a:rPr lang="en-US" dirty="0" smtClean="0"/>
              <a:t>activity</a:t>
            </a:r>
          </a:p>
          <a:p>
            <a:r>
              <a:rPr lang="en-US" dirty="0" smtClean="0"/>
              <a:t>its </a:t>
            </a:r>
            <a:r>
              <a:rPr lang="en-US" dirty="0"/>
              <a:t>long, cylindrical </a:t>
            </a:r>
            <a:r>
              <a:rPr lang="en-US" dirty="0" smtClean="0"/>
              <a:t>shape</a:t>
            </a:r>
          </a:p>
          <a:p>
            <a:r>
              <a:rPr lang="en-US" dirty="0" smtClean="0"/>
              <a:t>its </a:t>
            </a:r>
            <a:r>
              <a:rPr lang="en-US" dirty="0"/>
              <a:t>small cross-sectional </a:t>
            </a:r>
            <a:r>
              <a:rPr lang="en-US" dirty="0" smtClean="0"/>
              <a:t>size</a:t>
            </a:r>
          </a:p>
          <a:p>
            <a:r>
              <a:rPr lang="en-US" dirty="0" smtClean="0"/>
              <a:t>the </a:t>
            </a:r>
            <a:r>
              <a:rPr lang="en-US" dirty="0"/>
              <a:t>peripheral location of myelinated fibers next to the </a:t>
            </a:r>
            <a:r>
              <a:rPr lang="en-US" dirty="0" smtClean="0"/>
              <a:t>pia</a:t>
            </a:r>
          </a:p>
          <a:p>
            <a:r>
              <a:rPr lang="en-US" dirty="0" smtClean="0"/>
              <a:t>the </a:t>
            </a:r>
            <a:r>
              <a:rPr lang="en-US" dirty="0"/>
              <a:t>special arrangement of its blood vessels; and </a:t>
            </a:r>
            <a:endParaRPr lang="en-US" dirty="0" smtClean="0"/>
          </a:p>
          <a:p>
            <a:r>
              <a:rPr lang="en-US" dirty="0" smtClean="0"/>
              <a:t>its </a:t>
            </a:r>
            <a:r>
              <a:rPr lang="en-US" dirty="0"/>
              <a:t>intimate relationship to the vertebral </a:t>
            </a:r>
            <a:r>
              <a:rPr lang="en-US" dirty="0" smtClean="0"/>
              <a:t>column </a:t>
            </a:r>
            <a:endParaRPr lang="en-US" dirty="0"/>
          </a:p>
          <a:p>
            <a:endParaRPr lang="en-US" dirty="0"/>
          </a:p>
        </p:txBody>
      </p:sp>
      <p:pic>
        <p:nvPicPr>
          <p:cNvPr id="5" name="Content Placeholder 3"/>
          <p:cNvPicPr>
            <a:picLocks noGrp="1" noChangeAspect="1"/>
          </p:cNvPicPr>
          <p:nvPr>
            <p:ph sz="half" idx="2"/>
          </p:nvPr>
        </p:nvPicPr>
        <p:blipFill>
          <a:blip r:embed="rId2"/>
          <a:stretch>
            <a:fillRect/>
          </a:stretch>
        </p:blipFill>
        <p:spPr>
          <a:xfrm>
            <a:off x="6796088" y="2233246"/>
            <a:ext cx="4361350" cy="3543300"/>
          </a:xfrm>
          <a:prstGeom prst="rect">
            <a:avLst/>
          </a:prstGeom>
        </p:spPr>
      </p:pic>
    </p:spTree>
    <p:extLst>
      <p:ext uri="{BB962C8B-B14F-4D97-AF65-F5344CB8AC3E}">
        <p14:creationId xmlns:p14="http://schemas.microsoft.com/office/powerpoint/2010/main" val="31966931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550460"/>
          </a:xfrm>
        </p:spPr>
        <p:txBody>
          <a:bodyPr>
            <a:normAutofit fontScale="90000"/>
          </a:bodyPr>
          <a:lstStyle/>
          <a:p>
            <a:r>
              <a:rPr lang="en-US" dirty="0"/>
              <a:t>Spinal Shock </a:t>
            </a:r>
          </a:p>
        </p:txBody>
      </p:sp>
      <p:sp>
        <p:nvSpPr>
          <p:cNvPr id="3" name="Content Placeholder 2"/>
          <p:cNvSpPr>
            <a:spLocks noGrp="1"/>
          </p:cNvSpPr>
          <p:nvPr>
            <p:ph idx="1"/>
          </p:nvPr>
        </p:nvSpPr>
        <p:spPr>
          <a:xfrm>
            <a:off x="677333" y="1160061"/>
            <a:ext cx="10295467" cy="5459104"/>
          </a:xfrm>
        </p:spPr>
        <p:txBody>
          <a:bodyPr>
            <a:normAutofit lnSpcReduction="10000"/>
          </a:bodyPr>
          <a:lstStyle/>
          <a:p>
            <a:r>
              <a:rPr lang="en-US" dirty="0"/>
              <a:t>The sphincters of the bladder and the rectum remain contracted to some degree because of the loss of the normal inhibitory influence of higher centers, but the detrusor of the bladder and smooth muscle of the rectum become </a:t>
            </a:r>
            <a:r>
              <a:rPr lang="en-US" dirty="0" smtClean="0"/>
              <a:t>atonic</a:t>
            </a:r>
          </a:p>
          <a:p>
            <a:r>
              <a:rPr lang="en-US" dirty="0" smtClean="0"/>
              <a:t>Urine </a:t>
            </a:r>
            <a:r>
              <a:rPr lang="en-US" dirty="0"/>
              <a:t>accumulates until the intra vesicular pressure is sufficient to overcome the sphincters, causing overflow </a:t>
            </a:r>
            <a:r>
              <a:rPr lang="en-US" dirty="0" smtClean="0"/>
              <a:t>incontinence</a:t>
            </a:r>
          </a:p>
          <a:p>
            <a:r>
              <a:rPr lang="en-US" dirty="0" smtClean="0"/>
              <a:t>There </a:t>
            </a:r>
            <a:r>
              <a:rPr lang="en-US" dirty="0"/>
              <a:t>is also passive distention of the bowel, retention of feces, and absence of peristalsis </a:t>
            </a:r>
            <a:r>
              <a:rPr lang="en-US" dirty="0" smtClean="0"/>
              <a:t>paralytic ileus</a:t>
            </a:r>
          </a:p>
          <a:p>
            <a:r>
              <a:rPr lang="en-US" dirty="0" smtClean="0"/>
              <a:t>Genital reflexes (penile erection, </a:t>
            </a:r>
            <a:r>
              <a:rPr lang="en-US" dirty="0" err="1" smtClean="0"/>
              <a:t>bulbocavernosus</a:t>
            </a:r>
            <a:r>
              <a:rPr lang="en-US" dirty="0" smtClean="0"/>
              <a:t> reflex, contraction of </a:t>
            </a:r>
            <a:r>
              <a:rPr lang="en-US" dirty="0" err="1" smtClean="0"/>
              <a:t>dartos</a:t>
            </a:r>
            <a:r>
              <a:rPr lang="en-US" dirty="0" smtClean="0"/>
              <a:t> muscle) are abolished or profoundly depressed. </a:t>
            </a:r>
          </a:p>
          <a:p>
            <a:r>
              <a:rPr lang="en-US" dirty="0" smtClean="0"/>
              <a:t>The </a:t>
            </a:r>
            <a:r>
              <a:rPr lang="en-US" dirty="0"/>
              <a:t>duration of the stage of spinal shock varies </a:t>
            </a:r>
            <a:endParaRPr lang="en-US" dirty="0" smtClean="0"/>
          </a:p>
          <a:p>
            <a:r>
              <a:rPr lang="en-US" dirty="0" smtClean="0"/>
              <a:t>It may be permanent</a:t>
            </a:r>
            <a:r>
              <a:rPr lang="en-US" dirty="0"/>
              <a:t>, or only fragmentary reflex activity is regained, even many years after the injury. In such patients, the spinal segments below the level of transection may have themselves been injured, perhaps by a vascular mechanism, although this explanation is unproven. </a:t>
            </a:r>
            <a:endParaRPr lang="en-US" dirty="0" smtClean="0"/>
          </a:p>
          <a:p>
            <a:r>
              <a:rPr lang="en-US" dirty="0" smtClean="0"/>
              <a:t>More </a:t>
            </a:r>
            <a:r>
              <a:rPr lang="en-US" dirty="0"/>
              <a:t>likely there is a loss of the brainstem spinal </a:t>
            </a:r>
            <a:r>
              <a:rPr lang="en-US" dirty="0" err="1"/>
              <a:t>facilitatory</a:t>
            </a:r>
            <a:r>
              <a:rPr lang="en-US" dirty="0"/>
              <a:t> mechanisms and an increase in inhibitory activity in the isolated segments. </a:t>
            </a:r>
            <a:endParaRPr lang="en-US" dirty="0" smtClean="0"/>
          </a:p>
          <a:p>
            <a:r>
              <a:rPr lang="en-US" dirty="0" smtClean="0"/>
              <a:t>In </a:t>
            </a:r>
            <a:r>
              <a:rPr lang="en-US" dirty="0"/>
              <a:t>other patients, minimal genital and flexor reflex activity can be detected within a few days of the injury and minimal reflex activity appears within a period of 1 to 6 </a:t>
            </a:r>
            <a:r>
              <a:rPr lang="en-US" dirty="0" smtClean="0"/>
              <a:t>weeks</a:t>
            </a:r>
            <a:endParaRPr lang="en-US" dirty="0"/>
          </a:p>
        </p:txBody>
      </p:sp>
    </p:spTree>
    <p:extLst>
      <p:ext uri="{BB962C8B-B14F-4D97-AF65-F5344CB8AC3E}">
        <p14:creationId xmlns:p14="http://schemas.microsoft.com/office/powerpoint/2010/main" val="34926999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577755"/>
          </a:xfrm>
        </p:spPr>
        <p:txBody>
          <a:bodyPr>
            <a:normAutofit fontScale="90000"/>
          </a:bodyPr>
          <a:lstStyle/>
          <a:p>
            <a:r>
              <a:rPr lang="en-US" dirty="0"/>
              <a:t>MYELITIS (INFLAMMATORY MYELOPATHIES</a:t>
            </a:r>
            <a:r>
              <a:rPr lang="en-US" dirty="0" smtClean="0"/>
              <a:t>)</a:t>
            </a:r>
            <a:endParaRPr lang="en-US" dirty="0"/>
          </a:p>
        </p:txBody>
      </p:sp>
      <p:sp>
        <p:nvSpPr>
          <p:cNvPr id="3" name="Content Placeholder 2"/>
          <p:cNvSpPr>
            <a:spLocks noGrp="1"/>
          </p:cNvSpPr>
          <p:nvPr>
            <p:ph idx="1"/>
          </p:nvPr>
        </p:nvSpPr>
        <p:spPr>
          <a:xfrm>
            <a:off x="677333" y="1187355"/>
            <a:ext cx="10895967" cy="5213445"/>
          </a:xfrm>
        </p:spPr>
        <p:txBody>
          <a:bodyPr/>
          <a:lstStyle/>
          <a:p>
            <a:r>
              <a:rPr lang="en-US" dirty="0"/>
              <a:t>The spinal cord is known to be the locus of a limited number of infective and </a:t>
            </a:r>
            <a:r>
              <a:rPr lang="en-US" dirty="0" err="1"/>
              <a:t>noninfective</a:t>
            </a:r>
            <a:r>
              <a:rPr lang="en-US" dirty="0"/>
              <a:t> inflammatory processes, some causing selective destruction of neurons, others affecting primarily white matter (tracts), and yet another group involving the meninges and white matter or leading to a necrosis of both gray and white </a:t>
            </a:r>
            <a:r>
              <a:rPr lang="en-US" dirty="0" smtClean="0"/>
              <a:t>matter</a:t>
            </a:r>
          </a:p>
          <a:p>
            <a:r>
              <a:rPr lang="en-US" dirty="0" smtClean="0"/>
              <a:t>Other </a:t>
            </a:r>
            <a:r>
              <a:rPr lang="en-US" dirty="0"/>
              <a:t>special terms, qualifying myelitis, are used to indicate more precisely the distribution of the process: </a:t>
            </a:r>
            <a:endParaRPr lang="en-US" dirty="0" smtClean="0"/>
          </a:p>
          <a:p>
            <a:r>
              <a:rPr lang="en-US" dirty="0" smtClean="0"/>
              <a:t>if </a:t>
            </a:r>
            <a:r>
              <a:rPr lang="en-US" dirty="0"/>
              <a:t>confined to gray matter, the proper expression is </a:t>
            </a:r>
            <a:r>
              <a:rPr lang="en-US" dirty="0" smtClean="0"/>
              <a:t>poliomyelitis</a:t>
            </a:r>
          </a:p>
          <a:p>
            <a:r>
              <a:rPr lang="en-US" dirty="0" smtClean="0"/>
              <a:t>if </a:t>
            </a:r>
            <a:r>
              <a:rPr lang="en-US" dirty="0"/>
              <a:t>to white matter, </a:t>
            </a:r>
            <a:r>
              <a:rPr lang="en-US" dirty="0" err="1" smtClean="0"/>
              <a:t>leukomyelitis</a:t>
            </a:r>
            <a:endParaRPr lang="en-US" dirty="0" smtClean="0"/>
          </a:p>
          <a:p>
            <a:r>
              <a:rPr lang="en-US" dirty="0" smtClean="0"/>
              <a:t>If </a:t>
            </a:r>
            <a:r>
              <a:rPr lang="en-US" dirty="0"/>
              <a:t>approximately the whole cross-sectional area of the cord is involved at one or more levels, the process is said to be a transverse myelitis </a:t>
            </a:r>
            <a:endParaRPr lang="en-US" dirty="0" smtClean="0"/>
          </a:p>
          <a:p>
            <a:r>
              <a:rPr lang="en-US" dirty="0" smtClean="0"/>
              <a:t>if </a:t>
            </a:r>
            <a:r>
              <a:rPr lang="en-US" dirty="0"/>
              <a:t>the lesions are multiple and widespread over a long vertical extent, the modifying adjectives diffuse or disseminated are used and recently longitudinally extensive myelopathy has been introduced to denote a special form of necrotic myelopathy that is associated in most cases with particular circulating autoantibodies </a:t>
            </a:r>
          </a:p>
        </p:txBody>
      </p:sp>
    </p:spTree>
    <p:extLst>
      <p:ext uri="{BB962C8B-B14F-4D97-AF65-F5344CB8AC3E}">
        <p14:creationId xmlns:p14="http://schemas.microsoft.com/office/powerpoint/2010/main" val="3290289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427630"/>
          </a:xfrm>
        </p:spPr>
        <p:txBody>
          <a:bodyPr>
            <a:normAutofit fontScale="90000"/>
          </a:bodyPr>
          <a:lstStyle/>
          <a:p>
            <a:r>
              <a:rPr lang="en-US" dirty="0"/>
              <a:t>MYELITIS (INFLAMMATORY MYELOPATHIES)</a:t>
            </a:r>
            <a:br>
              <a:rPr lang="en-US" dirty="0"/>
            </a:br>
            <a:endParaRPr lang="en-US" dirty="0"/>
          </a:p>
        </p:txBody>
      </p:sp>
      <p:sp>
        <p:nvSpPr>
          <p:cNvPr id="3" name="Content Placeholder 2"/>
          <p:cNvSpPr>
            <a:spLocks noGrp="1"/>
          </p:cNvSpPr>
          <p:nvPr>
            <p:ph idx="1"/>
          </p:nvPr>
        </p:nvSpPr>
        <p:spPr>
          <a:xfrm>
            <a:off x="677334" y="1255595"/>
            <a:ext cx="8596668" cy="4785768"/>
          </a:xfrm>
        </p:spPr>
        <p:txBody>
          <a:bodyPr/>
          <a:lstStyle/>
          <a:p>
            <a:r>
              <a:rPr lang="en-US" dirty="0"/>
              <a:t>The term </a:t>
            </a:r>
            <a:r>
              <a:rPr lang="en-US" dirty="0" err="1"/>
              <a:t>meningomyelitis</a:t>
            </a:r>
            <a:r>
              <a:rPr lang="en-US" dirty="0"/>
              <a:t> refers to combined inflammation of meninges and spinal cord and </a:t>
            </a:r>
            <a:r>
              <a:rPr lang="en-US" dirty="0" err="1"/>
              <a:t>meningoradiculitis</a:t>
            </a:r>
            <a:r>
              <a:rPr lang="en-US" dirty="0"/>
              <a:t> to combined meningeal and root </a:t>
            </a:r>
            <a:r>
              <a:rPr lang="en-US" dirty="0" smtClean="0"/>
              <a:t>involvement</a:t>
            </a:r>
          </a:p>
          <a:p>
            <a:r>
              <a:rPr lang="en-US" dirty="0" smtClean="0"/>
              <a:t>An </a:t>
            </a:r>
            <a:r>
              <a:rPr lang="en-US" dirty="0"/>
              <a:t>inflammatory process limited to the spinal dura is called </a:t>
            </a:r>
            <a:r>
              <a:rPr lang="en-US" dirty="0" err="1"/>
              <a:t>pachymeningitis</a:t>
            </a:r>
            <a:r>
              <a:rPr lang="en-US" dirty="0"/>
              <a:t>, and if infected material collects in the epidural or subdural space, it is called epidural or subdural spinal abscess or </a:t>
            </a:r>
            <a:r>
              <a:rPr lang="en-US" dirty="0" smtClean="0"/>
              <a:t>granuloma</a:t>
            </a:r>
          </a:p>
          <a:p>
            <a:endParaRPr lang="en-US" dirty="0"/>
          </a:p>
          <a:p>
            <a:r>
              <a:rPr lang="en-US" dirty="0" smtClean="0"/>
              <a:t>The </a:t>
            </a:r>
            <a:r>
              <a:rPr lang="en-US" dirty="0"/>
              <a:t>adjectives acute, subacute, and chronic denote the tempo of evolution of </a:t>
            </a:r>
            <a:r>
              <a:rPr lang="en-US" dirty="0" err="1"/>
              <a:t>myelitic</a:t>
            </a:r>
            <a:r>
              <a:rPr lang="en-US" dirty="0"/>
              <a:t> </a:t>
            </a:r>
            <a:r>
              <a:rPr lang="en-US" dirty="0" smtClean="0"/>
              <a:t>symptoms</a:t>
            </a:r>
          </a:p>
          <a:p>
            <a:r>
              <a:rPr lang="en-US" dirty="0" smtClean="0"/>
              <a:t>-</a:t>
            </a:r>
            <a:r>
              <a:rPr lang="en-US" dirty="0"/>
              <a:t> </a:t>
            </a:r>
            <a:r>
              <a:rPr lang="en-US" dirty="0" smtClean="0"/>
              <a:t>acute - </a:t>
            </a:r>
            <a:r>
              <a:rPr lang="en-US" dirty="0"/>
              <a:t>more or less within days, </a:t>
            </a:r>
            <a:endParaRPr lang="en-US" dirty="0" smtClean="0"/>
          </a:p>
          <a:p>
            <a:r>
              <a:rPr lang="en-US" dirty="0"/>
              <a:t>subacute </a:t>
            </a:r>
            <a:r>
              <a:rPr lang="en-US" dirty="0" smtClean="0"/>
              <a:t> - 2 </a:t>
            </a:r>
            <a:r>
              <a:rPr lang="en-US" dirty="0"/>
              <a:t>to 6 weeks, or </a:t>
            </a:r>
            <a:endParaRPr lang="en-US" dirty="0" smtClean="0"/>
          </a:p>
          <a:p>
            <a:r>
              <a:rPr lang="en-US" dirty="0"/>
              <a:t>chronic </a:t>
            </a:r>
            <a:r>
              <a:rPr lang="en-US" dirty="0" smtClean="0"/>
              <a:t> - more </a:t>
            </a:r>
            <a:r>
              <a:rPr lang="en-US" dirty="0"/>
              <a:t>than 6 weeks, respectively. </a:t>
            </a:r>
          </a:p>
          <a:p>
            <a:endParaRPr lang="en-US" dirty="0"/>
          </a:p>
        </p:txBody>
      </p:sp>
    </p:spTree>
    <p:extLst>
      <p:ext uri="{BB962C8B-B14F-4D97-AF65-F5344CB8AC3E}">
        <p14:creationId xmlns:p14="http://schemas.microsoft.com/office/powerpoint/2010/main" val="16468369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673290"/>
          </a:xfrm>
        </p:spPr>
        <p:txBody>
          <a:bodyPr/>
          <a:lstStyle/>
          <a:p>
            <a:r>
              <a:rPr lang="en-US" sz="2400" dirty="0">
                <a:solidFill>
                  <a:srgbClr val="F496CB">
                    <a:lumMod val="75000"/>
                  </a:srgbClr>
                </a:solidFill>
              </a:rPr>
              <a:t>Classification of Inflammatory Diseases of the Spinal Cord</a:t>
            </a:r>
            <a:endParaRPr lang="en-US" dirty="0"/>
          </a:p>
        </p:txBody>
      </p:sp>
      <p:sp>
        <p:nvSpPr>
          <p:cNvPr id="3" name="Content Placeholder 2"/>
          <p:cNvSpPr>
            <a:spLocks noGrp="1"/>
          </p:cNvSpPr>
          <p:nvPr>
            <p:ph sz="half" idx="1"/>
          </p:nvPr>
        </p:nvSpPr>
        <p:spPr>
          <a:xfrm>
            <a:off x="677334" y="1173707"/>
            <a:ext cx="4184035" cy="4867654"/>
          </a:xfrm>
        </p:spPr>
        <p:txBody>
          <a:bodyPr>
            <a:normAutofit fontScale="92500" lnSpcReduction="10000"/>
          </a:bodyPr>
          <a:lstStyle/>
          <a:p>
            <a:r>
              <a:rPr lang="en-US" dirty="0"/>
              <a:t>Viral myelitis </a:t>
            </a:r>
          </a:p>
          <a:p>
            <a:endParaRPr lang="en-US" dirty="0"/>
          </a:p>
          <a:p>
            <a:r>
              <a:rPr lang="en-US" dirty="0"/>
              <a:t>A. Enteroviruses (groups A and B </a:t>
            </a:r>
            <a:r>
              <a:rPr lang="en-US" dirty="0" err="1"/>
              <a:t>Coxsackievirus</a:t>
            </a:r>
            <a:r>
              <a:rPr lang="en-US" dirty="0"/>
              <a:t>, poliomyelitis, others)</a:t>
            </a:r>
          </a:p>
          <a:p>
            <a:r>
              <a:rPr lang="en-US" dirty="0"/>
              <a:t>B. Herpes zoster </a:t>
            </a:r>
          </a:p>
          <a:p>
            <a:r>
              <a:rPr lang="en-US" dirty="0"/>
              <a:t>C. Myelitis of AIDS </a:t>
            </a:r>
          </a:p>
          <a:p>
            <a:r>
              <a:rPr lang="en-US" dirty="0"/>
              <a:t>D. Epstein-Barr virus (EBV), cytomegalovirus (CMV), herpes simplex </a:t>
            </a:r>
          </a:p>
          <a:p>
            <a:r>
              <a:rPr lang="en-US" dirty="0"/>
              <a:t>E. Rabies </a:t>
            </a:r>
          </a:p>
          <a:p>
            <a:r>
              <a:rPr lang="en-US" dirty="0"/>
              <a:t>F. Arboviruses-</a:t>
            </a:r>
            <a:r>
              <a:rPr lang="en-US" dirty="0" err="1"/>
              <a:t>Flaviviruses</a:t>
            </a:r>
            <a:r>
              <a:rPr lang="en-US" dirty="0"/>
              <a:t> </a:t>
            </a:r>
            <a:r>
              <a:rPr lang="en-US" dirty="0" err="1"/>
              <a:t>Q"apanese</a:t>
            </a:r>
            <a:r>
              <a:rPr lang="en-US" dirty="0"/>
              <a:t>, West Nile, etc.) </a:t>
            </a:r>
          </a:p>
          <a:p>
            <a:r>
              <a:rPr lang="en-US" dirty="0"/>
              <a:t>G. HTLV-I (human T-cell </a:t>
            </a:r>
            <a:r>
              <a:rPr lang="en-US" dirty="0" err="1"/>
              <a:t>lymphotropic</a:t>
            </a:r>
            <a:r>
              <a:rPr lang="en-US" dirty="0"/>
              <a:t> virus type I; tropical spastic </a:t>
            </a:r>
            <a:r>
              <a:rPr lang="en-US" dirty="0" err="1"/>
              <a:t>paraparesis</a:t>
            </a:r>
            <a:r>
              <a:rPr lang="en-US" dirty="0"/>
              <a:t>) </a:t>
            </a:r>
          </a:p>
          <a:p>
            <a:endParaRPr lang="en-US" dirty="0"/>
          </a:p>
        </p:txBody>
      </p:sp>
      <p:sp>
        <p:nvSpPr>
          <p:cNvPr id="4" name="Content Placeholder 3"/>
          <p:cNvSpPr>
            <a:spLocks noGrp="1"/>
          </p:cNvSpPr>
          <p:nvPr>
            <p:ph sz="half" idx="2"/>
          </p:nvPr>
        </p:nvSpPr>
        <p:spPr>
          <a:xfrm>
            <a:off x="5089970" y="1173707"/>
            <a:ext cx="4184034" cy="4867655"/>
          </a:xfrm>
        </p:spPr>
        <p:txBody>
          <a:bodyPr>
            <a:normAutofit fontScale="92500" lnSpcReduction="10000"/>
          </a:bodyPr>
          <a:lstStyle/>
          <a:p>
            <a:r>
              <a:rPr lang="en-US" dirty="0"/>
              <a:t>Myelitis of noninfectious inflammatory type </a:t>
            </a:r>
          </a:p>
          <a:p>
            <a:r>
              <a:rPr lang="en-US" dirty="0"/>
              <a:t>A. </a:t>
            </a:r>
            <a:r>
              <a:rPr lang="en-US" dirty="0" err="1"/>
              <a:t>Postinfectious</a:t>
            </a:r>
            <a:r>
              <a:rPr lang="en-US" dirty="0"/>
              <a:t> and </a:t>
            </a:r>
            <a:r>
              <a:rPr lang="en-US" dirty="0" err="1"/>
              <a:t>postvaccinal</a:t>
            </a:r>
            <a:r>
              <a:rPr lang="en-US" dirty="0"/>
              <a:t> myelitis </a:t>
            </a:r>
          </a:p>
          <a:p>
            <a:r>
              <a:rPr lang="en-US" dirty="0"/>
              <a:t>B. Acute and chronic relapsing or progressive multiple sclerosis (MS) </a:t>
            </a:r>
          </a:p>
          <a:p>
            <a:r>
              <a:rPr lang="en-US" dirty="0"/>
              <a:t>C. Subacute necrotizing myelitis, </a:t>
            </a:r>
            <a:r>
              <a:rPr lang="en-US" dirty="0" err="1"/>
              <a:t>neuromyelitis</a:t>
            </a:r>
            <a:r>
              <a:rPr lang="en-US" dirty="0"/>
              <a:t> </a:t>
            </a:r>
            <a:r>
              <a:rPr lang="en-US" dirty="0" err="1"/>
              <a:t>optica</a:t>
            </a:r>
            <a:r>
              <a:rPr lang="en-US" dirty="0"/>
              <a:t> (NMO, </a:t>
            </a:r>
            <a:r>
              <a:rPr lang="en-US" dirty="0" err="1"/>
              <a:t>Devic</a:t>
            </a:r>
            <a:r>
              <a:rPr lang="en-US" dirty="0"/>
              <a:t> disease; longitudinally extensive myelopathy) due to antibodies against aquaporin </a:t>
            </a:r>
          </a:p>
          <a:p>
            <a:r>
              <a:rPr lang="en-US" dirty="0"/>
              <a:t>D. Myelopathy with lupus or other forms of connective tissue disease and antiphospholipid antibody </a:t>
            </a:r>
          </a:p>
          <a:p>
            <a:r>
              <a:rPr lang="en-US" dirty="0"/>
              <a:t>E. Paraneoplastic myelopathy and </a:t>
            </a:r>
            <a:r>
              <a:rPr lang="en-US" dirty="0" smtClean="0"/>
              <a:t>poliomyelitis</a:t>
            </a:r>
            <a:endParaRPr lang="en-US" dirty="0"/>
          </a:p>
        </p:txBody>
      </p:sp>
    </p:spTree>
    <p:extLst>
      <p:ext uri="{BB962C8B-B14F-4D97-AF65-F5344CB8AC3E}">
        <p14:creationId xmlns:p14="http://schemas.microsoft.com/office/powerpoint/2010/main" val="8995909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413982"/>
          </a:xfrm>
        </p:spPr>
        <p:txBody>
          <a:bodyPr>
            <a:normAutofit fontScale="90000"/>
          </a:bodyPr>
          <a:lstStyle/>
          <a:p>
            <a:r>
              <a:rPr lang="en-US" sz="2400" dirty="0">
                <a:solidFill>
                  <a:srgbClr val="F496CB">
                    <a:lumMod val="75000"/>
                  </a:srgbClr>
                </a:solidFill>
              </a:rPr>
              <a:t>Classification of Inflammatory Diseases of the Spinal Cord</a:t>
            </a:r>
            <a:endParaRPr lang="en-US" dirty="0"/>
          </a:p>
        </p:txBody>
      </p:sp>
      <p:sp>
        <p:nvSpPr>
          <p:cNvPr id="3" name="Content Placeholder 2"/>
          <p:cNvSpPr>
            <a:spLocks noGrp="1"/>
          </p:cNvSpPr>
          <p:nvPr>
            <p:ph idx="1"/>
          </p:nvPr>
        </p:nvSpPr>
        <p:spPr>
          <a:xfrm>
            <a:off x="677333" y="1023582"/>
            <a:ext cx="10923263" cy="5834417"/>
          </a:xfrm>
        </p:spPr>
        <p:txBody>
          <a:bodyPr>
            <a:normAutofit fontScale="85000" lnSpcReduction="20000"/>
          </a:bodyPr>
          <a:lstStyle/>
          <a:p>
            <a:r>
              <a:rPr lang="en-US" dirty="0"/>
              <a:t>Myelitis secondary to bacterial, fungal, parasitic, and primary granulomatous diseases of the meninges and spinal cord </a:t>
            </a:r>
          </a:p>
          <a:p>
            <a:endParaRPr lang="en-US" dirty="0"/>
          </a:p>
          <a:p>
            <a:r>
              <a:rPr lang="en-US" dirty="0"/>
              <a:t>A. Mycoplasma pneumonia</a:t>
            </a:r>
          </a:p>
          <a:p>
            <a:r>
              <a:rPr lang="en-US" dirty="0"/>
              <a:t>B. Lyme disease </a:t>
            </a:r>
          </a:p>
          <a:p>
            <a:r>
              <a:rPr lang="en-US" dirty="0"/>
              <a:t>C. Pyogenic myelitis </a:t>
            </a:r>
            <a:endParaRPr lang="en-US" dirty="0" smtClean="0"/>
          </a:p>
          <a:p>
            <a:pPr lvl="1"/>
            <a:r>
              <a:rPr lang="en-US" dirty="0" smtClean="0"/>
              <a:t>1</a:t>
            </a:r>
            <a:r>
              <a:rPr lang="en-US" dirty="0"/>
              <a:t>. Acute epidural abscess and granuloma </a:t>
            </a:r>
          </a:p>
          <a:p>
            <a:pPr lvl="1"/>
            <a:r>
              <a:rPr lang="en-US" dirty="0" smtClean="0"/>
              <a:t>2</a:t>
            </a:r>
            <a:r>
              <a:rPr lang="en-US" dirty="0"/>
              <a:t>. Abscess of spinal cord</a:t>
            </a:r>
          </a:p>
          <a:p>
            <a:r>
              <a:rPr lang="en-US" dirty="0"/>
              <a:t>D. Tuberculous myelitis </a:t>
            </a:r>
          </a:p>
          <a:p>
            <a:pPr lvl="1"/>
            <a:r>
              <a:rPr lang="en-US" dirty="0"/>
              <a:t>1. Pott disease of the spine with secondary cord compression </a:t>
            </a:r>
          </a:p>
          <a:p>
            <a:pPr lvl="1"/>
            <a:r>
              <a:rPr lang="en-US" dirty="0"/>
              <a:t>2. Tuberculous </a:t>
            </a:r>
            <a:r>
              <a:rPr lang="en-US" dirty="0" err="1"/>
              <a:t>meningomyelitis</a:t>
            </a:r>
            <a:r>
              <a:rPr lang="en-US" dirty="0"/>
              <a:t> </a:t>
            </a:r>
          </a:p>
          <a:p>
            <a:pPr lvl="1"/>
            <a:r>
              <a:rPr lang="en-US" dirty="0"/>
              <a:t>3. </a:t>
            </a:r>
            <a:r>
              <a:rPr lang="en-US" dirty="0" err="1"/>
              <a:t>Tuberculoma</a:t>
            </a:r>
            <a:r>
              <a:rPr lang="en-US" dirty="0"/>
              <a:t> of spinal cord </a:t>
            </a:r>
          </a:p>
          <a:p>
            <a:r>
              <a:rPr lang="en-US" dirty="0"/>
              <a:t>E. Parasitic and fungal infections producing epidural granuloma, localized meningitis, or </a:t>
            </a:r>
            <a:r>
              <a:rPr lang="en-US" dirty="0" err="1"/>
              <a:t>meningomyelitis</a:t>
            </a:r>
            <a:r>
              <a:rPr lang="en-US" dirty="0"/>
              <a:t> and abscess, especially certain forms of schistosomiasis  </a:t>
            </a:r>
          </a:p>
          <a:p>
            <a:r>
              <a:rPr lang="en-US" dirty="0"/>
              <a:t>F. Syphilitic myelitis </a:t>
            </a:r>
          </a:p>
          <a:p>
            <a:pPr lvl="1"/>
            <a:r>
              <a:rPr lang="en-US" dirty="0"/>
              <a:t>1. Chronic </a:t>
            </a:r>
            <a:r>
              <a:rPr lang="en-US" dirty="0" err="1"/>
              <a:t>meningoradiculitis</a:t>
            </a:r>
            <a:r>
              <a:rPr lang="en-US" dirty="0"/>
              <a:t> (</a:t>
            </a:r>
            <a:r>
              <a:rPr lang="en-US" dirty="0" err="1"/>
              <a:t>tabes</a:t>
            </a:r>
            <a:r>
              <a:rPr lang="en-US" dirty="0"/>
              <a:t> dorsalis) </a:t>
            </a:r>
          </a:p>
          <a:p>
            <a:pPr lvl="1"/>
            <a:r>
              <a:rPr lang="en-US" dirty="0"/>
              <a:t>2. Chronic </a:t>
            </a:r>
            <a:r>
              <a:rPr lang="en-US" dirty="0" err="1"/>
              <a:t>meningomyelitis</a:t>
            </a:r>
            <a:r>
              <a:rPr lang="en-US" dirty="0"/>
              <a:t> </a:t>
            </a:r>
          </a:p>
          <a:p>
            <a:pPr lvl="1"/>
            <a:r>
              <a:rPr lang="en-US" dirty="0"/>
              <a:t>3. </a:t>
            </a:r>
            <a:r>
              <a:rPr lang="en-US" dirty="0" err="1"/>
              <a:t>Meningovascular</a:t>
            </a:r>
            <a:r>
              <a:rPr lang="en-US" dirty="0"/>
              <a:t> syphilis </a:t>
            </a:r>
          </a:p>
          <a:p>
            <a:pPr lvl="1"/>
            <a:r>
              <a:rPr lang="en-US" dirty="0"/>
              <a:t>4. </a:t>
            </a:r>
            <a:r>
              <a:rPr lang="en-US" dirty="0" err="1"/>
              <a:t>Gummatous</a:t>
            </a:r>
            <a:r>
              <a:rPr lang="en-US" dirty="0"/>
              <a:t> meningitis including chronic spinal </a:t>
            </a:r>
            <a:r>
              <a:rPr lang="en-US" dirty="0" err="1"/>
              <a:t>pachymeningitis</a:t>
            </a:r>
            <a:r>
              <a:rPr lang="en-US" dirty="0"/>
              <a:t> </a:t>
            </a:r>
          </a:p>
          <a:p>
            <a:r>
              <a:rPr lang="en-US" dirty="0"/>
              <a:t>G. Sarcoid myelitis </a:t>
            </a:r>
          </a:p>
          <a:p>
            <a:endParaRPr lang="en-US" dirty="0"/>
          </a:p>
        </p:txBody>
      </p:sp>
    </p:spTree>
    <p:extLst>
      <p:ext uri="{BB962C8B-B14F-4D97-AF65-F5344CB8AC3E}">
        <p14:creationId xmlns:p14="http://schemas.microsoft.com/office/powerpoint/2010/main" val="33591939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645994"/>
          </a:xfrm>
        </p:spPr>
        <p:txBody>
          <a:bodyPr>
            <a:normAutofit/>
          </a:bodyPr>
          <a:lstStyle/>
          <a:p>
            <a:r>
              <a:rPr lang="en-US" sz="3200" dirty="0" err="1" smtClean="0"/>
              <a:t>Postinfectious</a:t>
            </a:r>
            <a:r>
              <a:rPr lang="en-US" sz="3200" dirty="0" smtClean="0"/>
              <a:t> </a:t>
            </a:r>
            <a:r>
              <a:rPr lang="en-US" sz="3200" dirty="0"/>
              <a:t>and </a:t>
            </a:r>
            <a:r>
              <a:rPr lang="en-US" sz="3200" dirty="0" err="1" smtClean="0"/>
              <a:t>Postvaccinal</a:t>
            </a:r>
            <a:r>
              <a:rPr lang="en-US" sz="3200" dirty="0" smtClean="0"/>
              <a:t> </a:t>
            </a:r>
            <a:r>
              <a:rPr lang="en-US" sz="3200" dirty="0" err="1" smtClean="0"/>
              <a:t>Myelitides</a:t>
            </a:r>
            <a:r>
              <a:rPr lang="en-US" sz="3200" dirty="0" smtClean="0"/>
              <a:t> </a:t>
            </a:r>
            <a:endParaRPr lang="en-US" sz="3200" dirty="0"/>
          </a:p>
        </p:txBody>
      </p:sp>
      <p:sp>
        <p:nvSpPr>
          <p:cNvPr id="3" name="Content Placeholder 2"/>
          <p:cNvSpPr>
            <a:spLocks noGrp="1"/>
          </p:cNvSpPr>
          <p:nvPr>
            <p:ph idx="1"/>
          </p:nvPr>
        </p:nvSpPr>
        <p:spPr>
          <a:xfrm>
            <a:off x="677334" y="1255594"/>
            <a:ext cx="10391000" cy="5602405"/>
          </a:xfrm>
        </p:spPr>
        <p:txBody>
          <a:bodyPr>
            <a:normAutofit lnSpcReduction="10000"/>
          </a:bodyPr>
          <a:lstStyle/>
          <a:p>
            <a:r>
              <a:rPr lang="en-US" dirty="0"/>
              <a:t>The characteristic features of these diseases are their temporal relationship following a viral infection or vaccination with the delayed development of neurologic signs over the period of a few </a:t>
            </a:r>
            <a:r>
              <a:rPr lang="en-US" dirty="0" smtClean="0"/>
              <a:t>days</a:t>
            </a:r>
            <a:endParaRPr lang="en-US" dirty="0"/>
          </a:p>
          <a:p>
            <a:r>
              <a:rPr lang="en-US" dirty="0" smtClean="0"/>
              <a:t>a </a:t>
            </a:r>
            <a:r>
              <a:rPr lang="en-US" dirty="0"/>
              <a:t>monophasic </a:t>
            </a:r>
            <a:r>
              <a:rPr lang="en-US" dirty="0" smtClean="0"/>
              <a:t>course</a:t>
            </a:r>
            <a:endParaRPr lang="en-US" dirty="0"/>
          </a:p>
          <a:p>
            <a:r>
              <a:rPr lang="en-US" dirty="0" smtClean="0"/>
              <a:t>a </a:t>
            </a:r>
            <a:r>
              <a:rPr lang="en-US" dirty="0"/>
              <a:t>single attack with variable degrees of recovery and no </a:t>
            </a:r>
            <a:r>
              <a:rPr lang="en-US" dirty="0" smtClean="0"/>
              <a:t>recurrence</a:t>
            </a:r>
          </a:p>
          <a:p>
            <a:r>
              <a:rPr lang="en-US" dirty="0" smtClean="0"/>
              <a:t>These </a:t>
            </a:r>
            <a:r>
              <a:rPr lang="en-US" dirty="0"/>
              <a:t>processes may involve the brain as well as the spinal cord, in which case the process is properly designated as acute disseminated </a:t>
            </a:r>
            <a:r>
              <a:rPr lang="en-US" dirty="0" err="1"/>
              <a:t>enceplutlomyelitis</a:t>
            </a:r>
            <a:r>
              <a:rPr lang="en-US" dirty="0"/>
              <a:t> (ADEM</a:t>
            </a:r>
            <a:r>
              <a:rPr lang="en-US" dirty="0" smtClean="0"/>
              <a:t>)</a:t>
            </a:r>
          </a:p>
          <a:p>
            <a:r>
              <a:rPr lang="en-US" dirty="0"/>
              <a:t>The usual history in these cases is of weakness and numbness of the feet and legs (less often of the hands and arms), which typically develop over a few </a:t>
            </a:r>
            <a:r>
              <a:rPr lang="en-US" dirty="0" smtClean="0"/>
              <a:t>days</a:t>
            </a:r>
          </a:p>
          <a:p>
            <a:r>
              <a:rPr lang="en-US" dirty="0" smtClean="0"/>
              <a:t>and </a:t>
            </a:r>
            <a:r>
              <a:rPr lang="en-US" dirty="0"/>
              <a:t>for the sensory symptoms to ascend from the feet to the </a:t>
            </a:r>
            <a:r>
              <a:rPr lang="en-US" dirty="0" smtClean="0"/>
              <a:t>trunk</a:t>
            </a:r>
          </a:p>
          <a:p>
            <a:r>
              <a:rPr lang="en-US" dirty="0" err="1" smtClean="0"/>
              <a:t>Paresthesias</a:t>
            </a:r>
            <a:r>
              <a:rPr lang="en-US" dirty="0" smtClean="0"/>
              <a:t> </a:t>
            </a:r>
            <a:r>
              <a:rPr lang="en-US" dirty="0"/>
              <a:t>in the feet and legs, which simulate a polyneuropathy, are common early </a:t>
            </a:r>
            <a:r>
              <a:rPr lang="en-US" dirty="0" smtClean="0"/>
              <a:t>symptoms</a:t>
            </a:r>
          </a:p>
          <a:p>
            <a:r>
              <a:rPr lang="en-US" dirty="0" err="1" smtClean="0"/>
              <a:t>Sphincteric</a:t>
            </a:r>
            <a:r>
              <a:rPr lang="en-US" dirty="0" smtClean="0"/>
              <a:t> </a:t>
            </a:r>
            <a:r>
              <a:rPr lang="en-US" dirty="0"/>
              <a:t>disturbances and backache are also common in the first days but as often arise </a:t>
            </a:r>
            <a:r>
              <a:rPr lang="en-US" dirty="0" smtClean="0"/>
              <a:t>later</a:t>
            </a:r>
          </a:p>
          <a:p>
            <a:r>
              <a:rPr lang="en-US" dirty="0" smtClean="0"/>
              <a:t>A </a:t>
            </a:r>
            <a:r>
              <a:rPr lang="en-US" dirty="0"/>
              <a:t>slight asymmetry trunk of the symptoms and signs, a sensory level on the trunk, or a Babinski sign clearly marks the disease as a myelopathy and serves to distinguish it from a rapidly progressive polyneuropathy such as the Guillain-Barre syndrome</a:t>
            </a:r>
          </a:p>
          <a:p>
            <a:pPr marL="0" indent="0">
              <a:buNone/>
            </a:pPr>
            <a:endParaRPr lang="en-US" dirty="0"/>
          </a:p>
        </p:txBody>
      </p:sp>
    </p:spTree>
    <p:extLst>
      <p:ext uri="{BB962C8B-B14F-4D97-AF65-F5344CB8AC3E}">
        <p14:creationId xmlns:p14="http://schemas.microsoft.com/office/powerpoint/2010/main" val="28190953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599"/>
            <a:ext cx="8596668" cy="727881"/>
          </a:xfrm>
        </p:spPr>
        <p:txBody>
          <a:bodyPr>
            <a:normAutofit/>
          </a:bodyPr>
          <a:lstStyle/>
          <a:p>
            <a:r>
              <a:rPr lang="en-US" sz="3200" dirty="0" err="1">
                <a:solidFill>
                  <a:srgbClr val="F496CB">
                    <a:lumMod val="75000"/>
                  </a:srgbClr>
                </a:solidFill>
              </a:rPr>
              <a:t>Postinfectious</a:t>
            </a:r>
            <a:r>
              <a:rPr lang="en-US" sz="3200" dirty="0">
                <a:solidFill>
                  <a:srgbClr val="F496CB">
                    <a:lumMod val="75000"/>
                  </a:srgbClr>
                </a:solidFill>
              </a:rPr>
              <a:t> and </a:t>
            </a:r>
            <a:r>
              <a:rPr lang="en-US" sz="3200" dirty="0" err="1">
                <a:solidFill>
                  <a:srgbClr val="F496CB">
                    <a:lumMod val="75000"/>
                  </a:srgbClr>
                </a:solidFill>
              </a:rPr>
              <a:t>Postvaccinal</a:t>
            </a:r>
            <a:r>
              <a:rPr lang="en-US" sz="3200" dirty="0">
                <a:solidFill>
                  <a:srgbClr val="F496CB">
                    <a:lumMod val="75000"/>
                  </a:srgbClr>
                </a:solidFill>
              </a:rPr>
              <a:t> </a:t>
            </a:r>
            <a:r>
              <a:rPr lang="en-US" sz="3200" dirty="0" err="1">
                <a:solidFill>
                  <a:srgbClr val="F496CB">
                    <a:lumMod val="75000"/>
                  </a:srgbClr>
                </a:solidFill>
              </a:rPr>
              <a:t>Myelitides</a:t>
            </a:r>
            <a:r>
              <a:rPr lang="en-US" sz="3200" dirty="0">
                <a:solidFill>
                  <a:srgbClr val="F496CB">
                    <a:lumMod val="75000"/>
                  </a:srgbClr>
                </a:solidFill>
              </a:rPr>
              <a:t> </a:t>
            </a:r>
            <a:endParaRPr lang="en-US" dirty="0"/>
          </a:p>
        </p:txBody>
      </p:sp>
      <p:sp>
        <p:nvSpPr>
          <p:cNvPr id="3" name="Content Placeholder 2"/>
          <p:cNvSpPr>
            <a:spLocks noGrp="1"/>
          </p:cNvSpPr>
          <p:nvPr>
            <p:ph idx="1"/>
          </p:nvPr>
        </p:nvSpPr>
        <p:spPr>
          <a:xfrm>
            <a:off x="677334" y="1239715"/>
            <a:ext cx="10453728" cy="5231423"/>
          </a:xfrm>
        </p:spPr>
        <p:txBody>
          <a:bodyPr>
            <a:normAutofit fontScale="92500" lnSpcReduction="20000"/>
          </a:bodyPr>
          <a:lstStyle/>
          <a:p>
            <a:r>
              <a:rPr lang="en-US" dirty="0"/>
              <a:t>Back pain of varying degree and headache and stiff neck may or may not be </a:t>
            </a:r>
            <a:r>
              <a:rPr lang="en-US" dirty="0" smtClean="0"/>
              <a:t>present</a:t>
            </a:r>
            <a:endParaRPr lang="sr-Latn-RS" dirty="0" smtClean="0"/>
          </a:p>
          <a:p>
            <a:r>
              <a:rPr lang="en-US" dirty="0" smtClean="0"/>
              <a:t>In </a:t>
            </a:r>
            <a:r>
              <a:rPr lang="en-US" dirty="0"/>
              <a:t>about half of cases the patient can identify a recent infectious illness, usually a mundane upper respiratory syndrome, but the fever has usually abated when the neurologic symptoms </a:t>
            </a:r>
            <a:r>
              <a:rPr lang="en-US" dirty="0" smtClean="0"/>
              <a:t>begin</a:t>
            </a:r>
            <a:endParaRPr lang="sr-Latn-RS" dirty="0" smtClean="0"/>
          </a:p>
          <a:p>
            <a:r>
              <a:rPr lang="en-US" dirty="0" smtClean="0"/>
              <a:t>The </a:t>
            </a:r>
            <a:r>
              <a:rPr lang="en-US" dirty="0"/>
              <a:t>illness evolves over several days, sometimes a single day or on the other extreme, over 1 or 2 </a:t>
            </a:r>
            <a:r>
              <a:rPr lang="en-US" dirty="0" smtClean="0"/>
              <a:t>weeks</a:t>
            </a:r>
            <a:endParaRPr lang="sr-Latn-RS" dirty="0" smtClean="0"/>
          </a:p>
          <a:p>
            <a:r>
              <a:rPr lang="en-US" dirty="0" smtClean="0"/>
              <a:t>Despite </a:t>
            </a:r>
            <a:r>
              <a:rPr lang="en-US" dirty="0"/>
              <a:t>the term transverse myelitis, fewer than half of cases demonstrate a truly "transverse" involvement of the cord; more often there is an incomplete corticospinal and spinothalamic syndrome affecting one side more than the </a:t>
            </a:r>
            <a:r>
              <a:rPr lang="en-US" dirty="0" smtClean="0"/>
              <a:t>other</a:t>
            </a:r>
            <a:endParaRPr lang="sr-Latn-RS" dirty="0" smtClean="0"/>
          </a:p>
          <a:p>
            <a:r>
              <a:rPr lang="sr-Latn-RS" dirty="0" smtClean="0"/>
              <a:t>I</a:t>
            </a:r>
            <a:r>
              <a:rPr lang="en-US" dirty="0" smtClean="0"/>
              <a:t>t </a:t>
            </a:r>
            <a:r>
              <a:rPr lang="en-US" dirty="0"/>
              <a:t>is usually not possible to distinguish an acute episode of </a:t>
            </a:r>
            <a:r>
              <a:rPr lang="en-US" dirty="0" err="1"/>
              <a:t>postinfectious</a:t>
            </a:r>
            <a:r>
              <a:rPr lang="en-US" dirty="0"/>
              <a:t> myelitis from the first attack of multiple sclerosis, but a well-defined preceding infection with certain organisms favors the former </a:t>
            </a:r>
            <a:r>
              <a:rPr lang="en-US" dirty="0" smtClean="0"/>
              <a:t>process</a:t>
            </a:r>
            <a:endParaRPr lang="sr-Latn-RS" dirty="0" smtClean="0"/>
          </a:p>
          <a:p>
            <a:r>
              <a:rPr lang="en-US" dirty="0" smtClean="0"/>
              <a:t>The </a:t>
            </a:r>
            <a:r>
              <a:rPr lang="en-US" dirty="0"/>
              <a:t>latency between infection and myelitis is an uncertain matter but there are well-documented instances in which the febrile episode blends into the neurologic syndrome and others in which the latency has been 2 weeks; considerably longer intervals make the association </a:t>
            </a:r>
            <a:r>
              <a:rPr lang="en-US" dirty="0" smtClean="0"/>
              <a:t>suspect</a:t>
            </a:r>
            <a:endParaRPr lang="sr-Latn-RS" dirty="0" smtClean="0"/>
          </a:p>
          <a:p>
            <a:r>
              <a:rPr lang="en-US" dirty="0" smtClean="0"/>
              <a:t>Almost </a:t>
            </a:r>
            <a:r>
              <a:rPr lang="en-US" dirty="0"/>
              <a:t>invariably, the CSF contains lymphocytes and other mononuclear cells in the range of 10 to 50/mm3 (sometimes higher), with slightly raised protein and normal glucose </a:t>
            </a:r>
            <a:r>
              <a:rPr lang="en-US" dirty="0" smtClean="0"/>
              <a:t>content</a:t>
            </a:r>
            <a:endParaRPr lang="sr-Latn-RS" dirty="0" smtClean="0"/>
          </a:p>
          <a:p>
            <a:r>
              <a:rPr lang="en-US" dirty="0" err="1" smtClean="0"/>
              <a:t>Oligoclonal</a:t>
            </a:r>
            <a:r>
              <a:rPr lang="en-US" dirty="0" smtClean="0"/>
              <a:t> </a:t>
            </a:r>
            <a:r>
              <a:rPr lang="en-US" dirty="0"/>
              <a:t>bands are usually </a:t>
            </a:r>
            <a:r>
              <a:rPr lang="en-US" dirty="0" smtClean="0"/>
              <a:t>absent</a:t>
            </a:r>
            <a:endParaRPr lang="sr-Latn-RS" dirty="0" smtClean="0"/>
          </a:p>
          <a:p>
            <a:r>
              <a:rPr lang="en-US" dirty="0" smtClean="0"/>
              <a:t>In </a:t>
            </a:r>
            <a:r>
              <a:rPr lang="en-US" dirty="0"/>
              <a:t>most instances that have come under our care, the MRI has shown slight T2 signal abnormalities and minimal gadolinium enhancement extending over 2 or 3 spinal </a:t>
            </a:r>
            <a:r>
              <a:rPr lang="en-US" dirty="0" smtClean="0"/>
              <a:t>segments</a:t>
            </a:r>
            <a:endParaRPr lang="en-US" dirty="0"/>
          </a:p>
        </p:txBody>
      </p:sp>
    </p:spTree>
    <p:extLst>
      <p:ext uri="{BB962C8B-B14F-4D97-AF65-F5344CB8AC3E}">
        <p14:creationId xmlns:p14="http://schemas.microsoft.com/office/powerpoint/2010/main" val="7185812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632346"/>
          </a:xfrm>
        </p:spPr>
        <p:txBody>
          <a:bodyPr/>
          <a:lstStyle/>
          <a:p>
            <a:r>
              <a:rPr lang="en-US" sz="3200" dirty="0" err="1">
                <a:solidFill>
                  <a:srgbClr val="F496CB">
                    <a:lumMod val="75000"/>
                  </a:srgbClr>
                </a:solidFill>
              </a:rPr>
              <a:t>Postinfectious</a:t>
            </a:r>
            <a:r>
              <a:rPr lang="en-US" sz="3200" dirty="0">
                <a:solidFill>
                  <a:srgbClr val="F496CB">
                    <a:lumMod val="75000"/>
                  </a:srgbClr>
                </a:solidFill>
              </a:rPr>
              <a:t> and </a:t>
            </a:r>
            <a:r>
              <a:rPr lang="en-US" sz="3200" dirty="0" err="1">
                <a:solidFill>
                  <a:srgbClr val="F496CB">
                    <a:lumMod val="75000"/>
                  </a:srgbClr>
                </a:solidFill>
              </a:rPr>
              <a:t>Postvaccinal</a:t>
            </a:r>
            <a:r>
              <a:rPr lang="en-US" sz="3200" dirty="0">
                <a:solidFill>
                  <a:srgbClr val="F496CB">
                    <a:lumMod val="75000"/>
                  </a:srgbClr>
                </a:solidFill>
              </a:rPr>
              <a:t> </a:t>
            </a:r>
            <a:r>
              <a:rPr lang="en-US" sz="3200" dirty="0" err="1">
                <a:solidFill>
                  <a:srgbClr val="F496CB">
                    <a:lumMod val="75000"/>
                  </a:srgbClr>
                </a:solidFill>
              </a:rPr>
              <a:t>Myelitides</a:t>
            </a:r>
            <a:r>
              <a:rPr lang="en-US" sz="3200" dirty="0">
                <a:solidFill>
                  <a:srgbClr val="F496CB">
                    <a:lumMod val="75000"/>
                  </a:srgbClr>
                </a:solidFill>
              </a:rPr>
              <a:t> </a:t>
            </a:r>
            <a:endParaRPr lang="en-US" dirty="0"/>
          </a:p>
        </p:txBody>
      </p:sp>
      <p:sp>
        <p:nvSpPr>
          <p:cNvPr id="3" name="Content Placeholder 2"/>
          <p:cNvSpPr>
            <a:spLocks noGrp="1"/>
          </p:cNvSpPr>
          <p:nvPr>
            <p:ph idx="1"/>
          </p:nvPr>
        </p:nvSpPr>
        <p:spPr>
          <a:xfrm>
            <a:off x="677333" y="1318847"/>
            <a:ext cx="9574497" cy="4722516"/>
          </a:xfrm>
        </p:spPr>
        <p:txBody>
          <a:bodyPr>
            <a:normAutofit fontScale="85000" lnSpcReduction="20000"/>
          </a:bodyPr>
          <a:lstStyle/>
          <a:p>
            <a:r>
              <a:rPr lang="en-US" dirty="0"/>
              <a:t>Clinical variants of this syndrome are </a:t>
            </a:r>
            <a:r>
              <a:rPr lang="en-US" dirty="0" smtClean="0"/>
              <a:t>frequent</a:t>
            </a:r>
            <a:endParaRPr lang="sr-Latn-RS" dirty="0" smtClean="0"/>
          </a:p>
          <a:p>
            <a:r>
              <a:rPr lang="en-US" dirty="0" smtClean="0"/>
              <a:t>almost </a:t>
            </a:r>
            <a:r>
              <a:rPr lang="en-US" dirty="0"/>
              <a:t>pure </a:t>
            </a:r>
            <a:r>
              <a:rPr lang="en-US" dirty="0" err="1"/>
              <a:t>paresthetic</a:t>
            </a:r>
            <a:r>
              <a:rPr lang="en-US" dirty="0"/>
              <a:t> illness with posterior column dysfunction </a:t>
            </a:r>
            <a:endParaRPr lang="sr-Cyrl-RS" dirty="0" smtClean="0"/>
          </a:p>
          <a:p>
            <a:r>
              <a:rPr lang="en-US" dirty="0" smtClean="0"/>
              <a:t>a </a:t>
            </a:r>
            <a:r>
              <a:rPr lang="en-US" dirty="0"/>
              <a:t>symmetrical </a:t>
            </a:r>
            <a:r>
              <a:rPr lang="en-US" dirty="0" err="1"/>
              <a:t>paraparesis</a:t>
            </a:r>
            <a:r>
              <a:rPr lang="en-US" dirty="0"/>
              <a:t> with analgesia below a level on the trunk but without involvement of deep sensation (a syndrome more typically associated with infarction in the territory of the anterior spinal artery); </a:t>
            </a:r>
            <a:endParaRPr lang="sr-Latn-RS" dirty="0" smtClean="0"/>
          </a:p>
          <a:p>
            <a:r>
              <a:rPr lang="en-US" dirty="0" smtClean="0"/>
              <a:t>a </a:t>
            </a:r>
            <a:r>
              <a:rPr lang="en-US" dirty="0"/>
              <a:t>syndrome of variable sensory loss involving the leg and groin on one side or both; </a:t>
            </a:r>
            <a:endParaRPr lang="sr-Latn-RS" dirty="0" smtClean="0"/>
          </a:p>
          <a:p>
            <a:r>
              <a:rPr lang="en-US" dirty="0" smtClean="0"/>
              <a:t>a </a:t>
            </a:r>
            <a:r>
              <a:rPr lang="en-US" dirty="0"/>
              <a:t>purely lumbosacral or sacral myelopathy (conus syndrome with saddle analgesia and sphincter disturbances</a:t>
            </a:r>
            <a:r>
              <a:rPr lang="en-US" dirty="0" smtClean="0"/>
              <a:t>);</a:t>
            </a:r>
            <a:endParaRPr lang="sr-Latn-RS" dirty="0" smtClean="0"/>
          </a:p>
          <a:p>
            <a:r>
              <a:rPr lang="en-US" dirty="0" smtClean="0"/>
              <a:t>a </a:t>
            </a:r>
            <a:r>
              <a:rPr lang="en-US" dirty="0"/>
              <a:t>partial Brown-</a:t>
            </a:r>
            <a:r>
              <a:rPr lang="en-US" dirty="0" err="1"/>
              <a:t>Sequard</a:t>
            </a:r>
            <a:r>
              <a:rPr lang="en-US" dirty="0"/>
              <a:t> </a:t>
            </a:r>
            <a:r>
              <a:rPr lang="en-US" dirty="0" smtClean="0"/>
              <a:t>syndrome</a:t>
            </a:r>
            <a:endParaRPr lang="sr-Latn-RS" dirty="0" smtClean="0"/>
          </a:p>
          <a:p>
            <a:r>
              <a:rPr lang="en-US" dirty="0" smtClean="0"/>
              <a:t>In </a:t>
            </a:r>
            <a:r>
              <a:rPr lang="en-US" dirty="0"/>
              <a:t>the past, </a:t>
            </a:r>
            <a:r>
              <a:rPr lang="en-US" dirty="0" err="1"/>
              <a:t>postinfectious</a:t>
            </a:r>
            <a:r>
              <a:rPr lang="en-US" dirty="0"/>
              <a:t> myelitis was most often observed in relation to the common </a:t>
            </a:r>
            <a:r>
              <a:rPr lang="en-US" dirty="0" err="1"/>
              <a:t>exanthems</a:t>
            </a:r>
            <a:r>
              <a:rPr lang="en-US" dirty="0"/>
              <a:t> (rubella, </a:t>
            </a:r>
            <a:r>
              <a:rPr lang="en-US" dirty="0" err="1"/>
              <a:t>rubeola</a:t>
            </a:r>
            <a:r>
              <a:rPr lang="en-US" dirty="0"/>
              <a:t>, varicella</a:t>
            </a:r>
            <a:r>
              <a:rPr lang="en-US" dirty="0" smtClean="0"/>
              <a:t>)</a:t>
            </a:r>
            <a:endParaRPr lang="sr-Latn-RS" dirty="0" smtClean="0"/>
          </a:p>
          <a:p>
            <a:r>
              <a:rPr lang="en-US" dirty="0" smtClean="0"/>
              <a:t>The </a:t>
            </a:r>
            <a:r>
              <a:rPr lang="en-US" dirty="0"/>
              <a:t>neurologic signs appeared as the rash was fading, often with a slight recrudescence of </a:t>
            </a:r>
            <a:r>
              <a:rPr lang="en-US" dirty="0" smtClean="0"/>
              <a:t>fever</a:t>
            </a:r>
            <a:endParaRPr lang="sr-Latn-RS" dirty="0" smtClean="0"/>
          </a:p>
          <a:p>
            <a:r>
              <a:rPr lang="en-US" dirty="0" smtClean="0"/>
              <a:t>Practically </a:t>
            </a:r>
            <a:r>
              <a:rPr lang="en-US" dirty="0"/>
              <a:t>all human viruses have at one time or another been found to have preceded acute myelitis; however, the DNA viruses such as Epstein-Barr and cytomegalovirus are most common, and hepatitis B, varicella, and </a:t>
            </a:r>
            <a:r>
              <a:rPr lang="en-US" dirty="0" err="1"/>
              <a:t>entero</a:t>
            </a:r>
            <a:r>
              <a:rPr lang="en-US" dirty="0"/>
              <a:t> and rhinoviruses have been detected from time to </a:t>
            </a:r>
            <a:r>
              <a:rPr lang="en-US" dirty="0" smtClean="0"/>
              <a:t>time</a:t>
            </a:r>
            <a:endParaRPr lang="sr-Latn-RS" dirty="0" smtClean="0"/>
          </a:p>
          <a:p>
            <a:r>
              <a:rPr lang="en-US" dirty="0" smtClean="0"/>
              <a:t>Mycoplasma </a:t>
            </a:r>
            <a:r>
              <a:rPr lang="en-US" dirty="0"/>
              <a:t>is almost unique in being a bacterial trigger of the disease, but as noted earlier, there is some uncertainty regarding its ability to cause direct infection rather than a </a:t>
            </a:r>
            <a:r>
              <a:rPr lang="en-US" dirty="0" err="1"/>
              <a:t>postinfectious</a:t>
            </a:r>
            <a:r>
              <a:rPr lang="en-US" dirty="0"/>
              <a:t> immune </a:t>
            </a:r>
            <a:r>
              <a:rPr lang="en-US" dirty="0" smtClean="0"/>
              <a:t>reaction</a:t>
            </a:r>
            <a:endParaRPr lang="en-US" dirty="0"/>
          </a:p>
        </p:txBody>
      </p:sp>
    </p:spTree>
    <p:extLst>
      <p:ext uri="{BB962C8B-B14F-4D97-AF65-F5344CB8AC3E}">
        <p14:creationId xmlns:p14="http://schemas.microsoft.com/office/powerpoint/2010/main" val="11560966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568569"/>
          </a:xfrm>
        </p:spPr>
        <p:txBody>
          <a:bodyPr>
            <a:normAutofit fontScale="90000"/>
          </a:bodyPr>
          <a:lstStyle/>
          <a:p>
            <a:r>
              <a:rPr lang="en-US" sz="3200" dirty="0" err="1">
                <a:solidFill>
                  <a:srgbClr val="F496CB">
                    <a:lumMod val="75000"/>
                  </a:srgbClr>
                </a:solidFill>
              </a:rPr>
              <a:t>Postinfectious</a:t>
            </a:r>
            <a:r>
              <a:rPr lang="en-US" sz="3200" dirty="0">
                <a:solidFill>
                  <a:srgbClr val="F496CB">
                    <a:lumMod val="75000"/>
                  </a:srgbClr>
                </a:solidFill>
              </a:rPr>
              <a:t> and </a:t>
            </a:r>
            <a:r>
              <a:rPr lang="en-US" sz="3200" dirty="0" err="1">
                <a:solidFill>
                  <a:srgbClr val="F496CB">
                    <a:lumMod val="75000"/>
                  </a:srgbClr>
                </a:solidFill>
              </a:rPr>
              <a:t>Postvaccinal</a:t>
            </a:r>
            <a:r>
              <a:rPr lang="en-US" sz="3200" dirty="0">
                <a:solidFill>
                  <a:srgbClr val="F496CB">
                    <a:lumMod val="75000"/>
                  </a:srgbClr>
                </a:solidFill>
              </a:rPr>
              <a:t> </a:t>
            </a:r>
            <a:r>
              <a:rPr lang="en-US" sz="3200" dirty="0" err="1">
                <a:solidFill>
                  <a:srgbClr val="F496CB">
                    <a:lumMod val="75000"/>
                  </a:srgbClr>
                </a:solidFill>
              </a:rPr>
              <a:t>Myelitides</a:t>
            </a:r>
            <a:r>
              <a:rPr lang="en-US" sz="3200" dirty="0">
                <a:solidFill>
                  <a:srgbClr val="F496CB">
                    <a:lumMod val="75000"/>
                  </a:srgbClr>
                </a:solidFill>
              </a:rPr>
              <a:t> </a:t>
            </a:r>
            <a:endParaRPr lang="en-US" dirty="0"/>
          </a:p>
        </p:txBody>
      </p:sp>
      <p:sp>
        <p:nvSpPr>
          <p:cNvPr id="3" name="Content Placeholder 2"/>
          <p:cNvSpPr>
            <a:spLocks noGrp="1"/>
          </p:cNvSpPr>
          <p:nvPr>
            <p:ph idx="1"/>
          </p:nvPr>
        </p:nvSpPr>
        <p:spPr>
          <a:xfrm>
            <a:off x="677334" y="1705708"/>
            <a:ext cx="9829474" cy="4652177"/>
          </a:xfrm>
        </p:spPr>
        <p:txBody>
          <a:bodyPr>
            <a:normAutofit fontScale="85000" lnSpcReduction="20000"/>
          </a:bodyPr>
          <a:lstStyle/>
          <a:p>
            <a:r>
              <a:rPr lang="en-US" dirty="0" smtClean="0"/>
              <a:t>In </a:t>
            </a:r>
            <a:r>
              <a:rPr lang="en-US" dirty="0"/>
              <a:t>most instances of </a:t>
            </a:r>
            <a:r>
              <a:rPr lang="en-US" dirty="0" err="1"/>
              <a:t>postinfectious</a:t>
            </a:r>
            <a:r>
              <a:rPr lang="en-US" dirty="0"/>
              <a:t> myelitis, the connection to a preceding infection is presumed but cannot be </a:t>
            </a:r>
            <a:r>
              <a:rPr lang="en-US" dirty="0" smtClean="0"/>
              <a:t>proved</a:t>
            </a:r>
            <a:endParaRPr lang="sr-Latn-RS" dirty="0" smtClean="0"/>
          </a:p>
          <a:p>
            <a:r>
              <a:rPr lang="en-US" dirty="0" smtClean="0"/>
              <a:t>Only </a:t>
            </a:r>
            <a:r>
              <a:rPr lang="en-US" dirty="0"/>
              <a:t>the associations with EBV, CMV, and Mycoplasma seem fairly certain based on the regularity of their occurrence, but it may simply reflect the relative ease with which a recent infection can be documented by serologic </a:t>
            </a:r>
            <a:r>
              <a:rPr lang="en-US" dirty="0" smtClean="0"/>
              <a:t>tests</a:t>
            </a:r>
            <a:endParaRPr lang="sr-Latn-RS" dirty="0" smtClean="0"/>
          </a:p>
          <a:p>
            <a:r>
              <a:rPr lang="en-US" dirty="0" smtClean="0"/>
              <a:t>The </a:t>
            </a:r>
            <a:r>
              <a:rPr lang="en-US" dirty="0"/>
              <a:t>list of antecedent infections is otherwise much the same as for the Guillain-Barre syndrome with the notable difference of Campylobacter </a:t>
            </a:r>
            <a:r>
              <a:rPr lang="en-US" dirty="0" err="1"/>
              <a:t>jejuni</a:t>
            </a:r>
            <a:r>
              <a:rPr lang="en-US" dirty="0"/>
              <a:t>, which has not led to myelitis and is a frequent precedent to acute </a:t>
            </a:r>
            <a:r>
              <a:rPr lang="en-US" dirty="0" smtClean="0"/>
              <a:t>polyneuropathy</a:t>
            </a:r>
            <a:endParaRPr lang="sr-Latn-RS" dirty="0" smtClean="0"/>
          </a:p>
          <a:p>
            <a:r>
              <a:rPr lang="en-US" dirty="0" smtClean="0"/>
              <a:t>It </a:t>
            </a:r>
            <a:r>
              <a:rPr lang="en-US" dirty="0"/>
              <a:t>can be reasonably assumed that, for example, pharyngitis, respiratory infection, and conjunctivitis, with or without fever, was a likely trigger for myelitis and the finding of abnormal liver function tests or severe pharyngitis with cervical adenopathy usually indicates EBV or, less often, CMV </a:t>
            </a:r>
            <a:r>
              <a:rPr lang="en-US" dirty="0" smtClean="0"/>
              <a:t>infection</a:t>
            </a:r>
            <a:endParaRPr lang="sr-Latn-RS" dirty="0" smtClean="0"/>
          </a:p>
          <a:p>
            <a:r>
              <a:rPr lang="en-US" dirty="0" smtClean="0"/>
              <a:t>More </a:t>
            </a:r>
            <a:r>
              <a:rPr lang="en-US" dirty="0"/>
              <a:t>difficult to understand are the large number of cases of myelitis, including autopsy-proven ones, in which the disease develops without an apparent antecedent </a:t>
            </a:r>
            <a:r>
              <a:rPr lang="en-US" dirty="0" smtClean="0"/>
              <a:t>infection</a:t>
            </a:r>
            <a:endParaRPr lang="sr-Latn-RS" dirty="0" smtClean="0"/>
          </a:p>
          <a:p>
            <a:r>
              <a:rPr lang="en-US" dirty="0" smtClean="0"/>
              <a:t>There </a:t>
            </a:r>
            <a:r>
              <a:rPr lang="en-US" dirty="0"/>
              <a:t>is understandable uncertainty in such cases as to whether the illness is the opening phase of multiple sclerosis </a:t>
            </a:r>
            <a:endParaRPr lang="sr-Latn-RS" dirty="0" smtClean="0"/>
          </a:p>
          <a:p>
            <a:r>
              <a:rPr lang="en-US" dirty="0" smtClean="0"/>
              <a:t>In </a:t>
            </a:r>
            <a:r>
              <a:rPr lang="en-US" dirty="0"/>
              <a:t>the numerous cases of transverse </a:t>
            </a:r>
            <a:r>
              <a:rPr lang="en-US" dirty="0" smtClean="0"/>
              <a:t>myelitis, </a:t>
            </a:r>
            <a:r>
              <a:rPr lang="en-US" dirty="0"/>
              <a:t>fewer than half have shown other signs of MS after 10 to 20 years (this is a far lower incidence than disseminated multiple sclerosis following a bout of optic neuritis</a:t>
            </a:r>
            <a:r>
              <a:rPr lang="en-US" dirty="0" smtClean="0"/>
              <a:t>)</a:t>
            </a:r>
            <a:endParaRPr lang="sr-Latn-RS" dirty="0" smtClean="0"/>
          </a:p>
          <a:p>
            <a:r>
              <a:rPr lang="en-US" dirty="0" smtClean="0"/>
              <a:t>There </a:t>
            </a:r>
            <a:r>
              <a:rPr lang="en-US" dirty="0"/>
              <a:t>is also an isolated form of relapsing myelitis, sometimes but not always triggered by an infection that does not manifest lesions elsewhere in the </a:t>
            </a:r>
            <a:r>
              <a:rPr lang="en-US" dirty="0" err="1"/>
              <a:t>neuraxis</a:t>
            </a:r>
            <a:r>
              <a:rPr lang="en-US" dirty="0"/>
              <a:t> and therefore has an ambiguous relationship to </a:t>
            </a:r>
            <a:r>
              <a:rPr lang="en-US" dirty="0" smtClean="0"/>
              <a:t>MS</a:t>
            </a:r>
            <a:endParaRPr lang="en-US" dirty="0"/>
          </a:p>
          <a:p>
            <a:endParaRPr lang="en-US" dirty="0"/>
          </a:p>
        </p:txBody>
      </p:sp>
    </p:spTree>
    <p:extLst>
      <p:ext uri="{BB962C8B-B14F-4D97-AF65-F5344CB8AC3E}">
        <p14:creationId xmlns:p14="http://schemas.microsoft.com/office/powerpoint/2010/main" val="33693452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686937"/>
          </a:xfrm>
        </p:spPr>
        <p:txBody>
          <a:bodyPr/>
          <a:lstStyle/>
          <a:p>
            <a:r>
              <a:rPr lang="en-US" sz="3200" dirty="0" err="1">
                <a:solidFill>
                  <a:srgbClr val="F496CB">
                    <a:lumMod val="75000"/>
                  </a:srgbClr>
                </a:solidFill>
              </a:rPr>
              <a:t>Postinfectious</a:t>
            </a:r>
            <a:r>
              <a:rPr lang="en-US" sz="3200" dirty="0">
                <a:solidFill>
                  <a:srgbClr val="F496CB">
                    <a:lumMod val="75000"/>
                  </a:srgbClr>
                </a:solidFill>
              </a:rPr>
              <a:t> and </a:t>
            </a:r>
            <a:r>
              <a:rPr lang="en-US" sz="3200" dirty="0" err="1">
                <a:solidFill>
                  <a:srgbClr val="F496CB">
                    <a:lumMod val="75000"/>
                  </a:srgbClr>
                </a:solidFill>
              </a:rPr>
              <a:t>Postvaccinal</a:t>
            </a:r>
            <a:r>
              <a:rPr lang="en-US" sz="3200" dirty="0">
                <a:solidFill>
                  <a:srgbClr val="F496CB">
                    <a:lumMod val="75000"/>
                  </a:srgbClr>
                </a:solidFill>
              </a:rPr>
              <a:t> </a:t>
            </a:r>
            <a:r>
              <a:rPr lang="en-US" sz="3200" dirty="0" err="1">
                <a:solidFill>
                  <a:srgbClr val="F496CB">
                    <a:lumMod val="75000"/>
                  </a:srgbClr>
                </a:solidFill>
              </a:rPr>
              <a:t>Myelitides</a:t>
            </a:r>
            <a:r>
              <a:rPr lang="en-US" sz="3200" dirty="0">
                <a:solidFill>
                  <a:srgbClr val="F496CB">
                    <a:lumMod val="75000"/>
                  </a:srgbClr>
                </a:solidFill>
              </a:rPr>
              <a:t> </a:t>
            </a:r>
            <a:endParaRPr lang="en-US" dirty="0"/>
          </a:p>
        </p:txBody>
      </p:sp>
      <p:sp>
        <p:nvSpPr>
          <p:cNvPr id="3" name="Content Placeholder 2"/>
          <p:cNvSpPr>
            <a:spLocks noGrp="1"/>
          </p:cNvSpPr>
          <p:nvPr>
            <p:ph idx="1"/>
          </p:nvPr>
        </p:nvSpPr>
        <p:spPr>
          <a:xfrm>
            <a:off x="677334" y="1380393"/>
            <a:ext cx="10181166" cy="4660970"/>
          </a:xfrm>
        </p:spPr>
        <p:txBody>
          <a:bodyPr>
            <a:normAutofit lnSpcReduction="10000"/>
          </a:bodyPr>
          <a:lstStyle/>
          <a:p>
            <a:r>
              <a:rPr lang="en-US" dirty="0"/>
              <a:t>The pathologic changes in </a:t>
            </a:r>
            <a:r>
              <a:rPr lang="en-US" dirty="0" err="1"/>
              <a:t>postinfectious</a:t>
            </a:r>
            <a:r>
              <a:rPr lang="en-US" dirty="0"/>
              <a:t> myelitis take the form of numerous </a:t>
            </a:r>
            <a:r>
              <a:rPr lang="en-US" dirty="0" err="1"/>
              <a:t>subpial</a:t>
            </a:r>
            <a:r>
              <a:rPr lang="en-US" dirty="0"/>
              <a:t> and </a:t>
            </a:r>
            <a:r>
              <a:rPr lang="en-US" dirty="0" err="1"/>
              <a:t>perivenular</a:t>
            </a:r>
            <a:r>
              <a:rPr lang="en-US" dirty="0"/>
              <a:t> zones of demyelination, with perivascular and meningeal infiltrations of lymphocytes and other mononuclear cells, and para-adventitial pleomorphic </a:t>
            </a:r>
            <a:r>
              <a:rPr lang="en-US" dirty="0" err="1"/>
              <a:t>histiocytes</a:t>
            </a:r>
            <a:r>
              <a:rPr lang="en-US" dirty="0"/>
              <a:t> and </a:t>
            </a:r>
            <a:r>
              <a:rPr lang="en-US" dirty="0" smtClean="0"/>
              <a:t>microglia</a:t>
            </a:r>
            <a:endParaRPr lang="sr-Latn-RS" dirty="0" smtClean="0"/>
          </a:p>
          <a:p>
            <a:r>
              <a:rPr lang="en-US" dirty="0" smtClean="0"/>
              <a:t>Taken </a:t>
            </a:r>
            <a:r>
              <a:rPr lang="en-US" dirty="0"/>
              <a:t>in isolation, these pathologic changes cannot be distinguished from those of </a:t>
            </a:r>
            <a:r>
              <a:rPr lang="en-US" dirty="0" smtClean="0"/>
              <a:t>MS</a:t>
            </a:r>
            <a:endParaRPr lang="sr-Latn-RS" dirty="0" smtClean="0"/>
          </a:p>
          <a:p>
            <a:r>
              <a:rPr lang="en-US" dirty="0" smtClean="0"/>
              <a:t>Once </a:t>
            </a:r>
            <a:r>
              <a:rPr lang="en-US" dirty="0"/>
              <a:t>symptoms begin, it is not clear if any treatment is of consistent </a:t>
            </a:r>
            <a:r>
              <a:rPr lang="en-US" dirty="0" smtClean="0"/>
              <a:t>value</a:t>
            </a:r>
            <a:endParaRPr lang="sr-Latn-RS" dirty="0" smtClean="0"/>
          </a:p>
          <a:p>
            <a:r>
              <a:rPr lang="en-US" dirty="0" smtClean="0"/>
              <a:t>One's </a:t>
            </a:r>
            <a:r>
              <a:rPr lang="en-US" dirty="0"/>
              <a:t>first impulse, assuming the mechanism to be autoimmune, is to administer high doses of corticosteroids, a practice we have followed but without </a:t>
            </a:r>
            <a:r>
              <a:rPr lang="en-US" dirty="0" smtClean="0"/>
              <a:t>conviction</a:t>
            </a:r>
            <a:endParaRPr lang="sr-Latn-RS" dirty="0" smtClean="0"/>
          </a:p>
          <a:p>
            <a:r>
              <a:rPr lang="en-US" dirty="0" smtClean="0"/>
              <a:t>Perhaps </a:t>
            </a:r>
            <a:r>
              <a:rPr lang="en-US" dirty="0"/>
              <a:t>it is advisable to do so, but there is as yet no evidence that this alters the course of the </a:t>
            </a:r>
            <a:r>
              <a:rPr lang="en-US" dirty="0" smtClean="0"/>
              <a:t>illness</a:t>
            </a:r>
            <a:endParaRPr lang="sr-Latn-RS" dirty="0" smtClean="0"/>
          </a:p>
          <a:p>
            <a:r>
              <a:rPr lang="sr-Latn-RS" dirty="0"/>
              <a:t>A</a:t>
            </a:r>
            <a:r>
              <a:rPr lang="en-US" dirty="0" err="1" smtClean="0"/>
              <a:t>lso</a:t>
            </a:r>
            <a:r>
              <a:rPr lang="sr-Latn-RS" dirty="0" smtClean="0"/>
              <a:t> –</a:t>
            </a:r>
            <a:r>
              <a:rPr lang="en-US" dirty="0" smtClean="0"/>
              <a:t> use</a:t>
            </a:r>
            <a:r>
              <a:rPr lang="sr-Latn-RS" dirty="0" smtClean="0"/>
              <a:t> of</a:t>
            </a:r>
            <a:r>
              <a:rPr lang="en-US" dirty="0" smtClean="0"/>
              <a:t> </a:t>
            </a:r>
            <a:r>
              <a:rPr lang="en-US" dirty="0"/>
              <a:t>plasma exchange or intravenous immune globulin</a:t>
            </a:r>
            <a:endParaRPr lang="sr-Latn-RS" dirty="0" smtClean="0"/>
          </a:p>
          <a:p>
            <a:r>
              <a:rPr lang="en-US" dirty="0" smtClean="0"/>
              <a:t>The </a:t>
            </a:r>
            <a:r>
              <a:rPr lang="en-US" dirty="0"/>
              <a:t>prognosis of this illness is better than the initial symptoms might </a:t>
            </a:r>
            <a:r>
              <a:rPr lang="en-US" dirty="0" smtClean="0"/>
              <a:t>suggest</a:t>
            </a:r>
            <a:endParaRPr lang="sr-Latn-RS" dirty="0" smtClean="0"/>
          </a:p>
          <a:p>
            <a:r>
              <a:rPr lang="en-US" dirty="0" smtClean="0"/>
              <a:t>Invariably</a:t>
            </a:r>
            <a:r>
              <a:rPr lang="en-US" dirty="0"/>
              <a:t>, the </a:t>
            </a:r>
            <a:r>
              <a:rPr lang="en-US" dirty="0" err="1"/>
              <a:t>myelitic</a:t>
            </a:r>
            <a:r>
              <a:rPr lang="en-US" dirty="0"/>
              <a:t> disease improves, sometimes to a surprising degree, but there are examples in which the sequelae have been severe and </a:t>
            </a:r>
            <a:r>
              <a:rPr lang="en-US" dirty="0" smtClean="0"/>
              <a:t>permanent</a:t>
            </a:r>
            <a:endParaRPr lang="sr-Latn-RS" dirty="0" smtClean="0"/>
          </a:p>
          <a:p>
            <a:pPr marL="0" indent="0">
              <a:buNone/>
            </a:pPr>
            <a:endParaRPr lang="sr-Latn-RS" smtClean="0"/>
          </a:p>
        </p:txBody>
      </p:sp>
    </p:spTree>
    <p:extLst>
      <p:ext uri="{BB962C8B-B14F-4D97-AF65-F5344CB8AC3E}">
        <p14:creationId xmlns:p14="http://schemas.microsoft.com/office/powerpoint/2010/main" val="2656099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Damage levels</a:t>
            </a:r>
          </a:p>
        </p:txBody>
      </p:sp>
      <p:sp>
        <p:nvSpPr>
          <p:cNvPr id="3" name="Text Placeholder 2"/>
          <p:cNvSpPr>
            <a:spLocks noGrp="1"/>
          </p:cNvSpPr>
          <p:nvPr>
            <p:ph type="body" idx="1"/>
          </p:nvPr>
        </p:nvSpPr>
        <p:spPr/>
        <p:txBody>
          <a:bodyPr/>
          <a:lstStyle/>
          <a:p>
            <a:r>
              <a:rPr lang="en-US" dirty="0" smtClean="0"/>
              <a:t>UMN</a:t>
            </a:r>
            <a:endParaRPr lang="en-US" dirty="0"/>
          </a:p>
        </p:txBody>
      </p:sp>
      <p:sp>
        <p:nvSpPr>
          <p:cNvPr id="4" name="Content Placeholder 3"/>
          <p:cNvSpPr>
            <a:spLocks noGrp="1"/>
          </p:cNvSpPr>
          <p:nvPr>
            <p:ph sz="half" idx="2"/>
          </p:nvPr>
        </p:nvSpPr>
        <p:spPr/>
        <p:txBody>
          <a:bodyPr/>
          <a:lstStyle/>
          <a:p>
            <a:r>
              <a:rPr lang="en-US" dirty="0" smtClean="0"/>
              <a:t>Cerebral cortex</a:t>
            </a:r>
            <a:endParaRPr lang="sr-Cyrl-RS" dirty="0" smtClean="0"/>
          </a:p>
          <a:p>
            <a:r>
              <a:rPr lang="en-US" dirty="0" smtClean="0"/>
              <a:t>Nuclei</a:t>
            </a:r>
            <a:endParaRPr lang="sr-Cyrl-RS" dirty="0" smtClean="0"/>
          </a:p>
          <a:p>
            <a:r>
              <a:rPr lang="sr-Cyrl-RS" dirty="0" smtClean="0"/>
              <a:t>Т</a:t>
            </a:r>
            <a:r>
              <a:rPr lang="en-US" dirty="0" err="1" smtClean="0"/>
              <a:t>halamus</a:t>
            </a:r>
            <a:endParaRPr lang="sr-Cyrl-RS" dirty="0" smtClean="0"/>
          </a:p>
          <a:p>
            <a:r>
              <a:rPr lang="en-US" dirty="0" smtClean="0"/>
              <a:t>Brainstem</a:t>
            </a:r>
            <a:endParaRPr lang="sr-Cyrl-RS" dirty="0" smtClean="0"/>
          </a:p>
          <a:p>
            <a:r>
              <a:rPr lang="en-US" dirty="0" smtClean="0"/>
              <a:t>Spinal cord</a:t>
            </a:r>
            <a:endParaRPr lang="en-US" dirty="0"/>
          </a:p>
        </p:txBody>
      </p:sp>
      <p:sp>
        <p:nvSpPr>
          <p:cNvPr id="5" name="Text Placeholder 4"/>
          <p:cNvSpPr>
            <a:spLocks noGrp="1"/>
          </p:cNvSpPr>
          <p:nvPr>
            <p:ph type="body" sz="quarter" idx="3"/>
          </p:nvPr>
        </p:nvSpPr>
        <p:spPr/>
        <p:txBody>
          <a:bodyPr/>
          <a:lstStyle/>
          <a:p>
            <a:r>
              <a:rPr lang="en-US" dirty="0" smtClean="0"/>
              <a:t>LMN </a:t>
            </a:r>
            <a:endParaRPr lang="en-US" dirty="0"/>
          </a:p>
        </p:txBody>
      </p:sp>
      <p:sp>
        <p:nvSpPr>
          <p:cNvPr id="6" name="Content Placeholder 5"/>
          <p:cNvSpPr>
            <a:spLocks noGrp="1"/>
          </p:cNvSpPr>
          <p:nvPr>
            <p:ph sz="quarter" idx="4"/>
          </p:nvPr>
        </p:nvSpPr>
        <p:spPr/>
        <p:txBody>
          <a:bodyPr/>
          <a:lstStyle/>
          <a:p>
            <a:r>
              <a:rPr lang="en-US" dirty="0" smtClean="0"/>
              <a:t>Dorsal roots</a:t>
            </a:r>
            <a:endParaRPr lang="en-US" dirty="0"/>
          </a:p>
          <a:p>
            <a:r>
              <a:rPr lang="en-US" dirty="0" smtClean="0"/>
              <a:t>Spinal nerves</a:t>
            </a:r>
            <a:endParaRPr lang="sr-Cyrl-RS" dirty="0" smtClean="0"/>
          </a:p>
          <a:p>
            <a:r>
              <a:rPr lang="en-US" dirty="0" smtClean="0"/>
              <a:t>Plexuses</a:t>
            </a:r>
            <a:endParaRPr lang="sr-Cyrl-RS" dirty="0" smtClean="0"/>
          </a:p>
          <a:p>
            <a:r>
              <a:rPr lang="en-US" dirty="0" err="1" smtClean="0"/>
              <a:t>Periferal</a:t>
            </a:r>
            <a:r>
              <a:rPr lang="en-US" dirty="0" smtClean="0"/>
              <a:t> nerves</a:t>
            </a:r>
            <a:endParaRPr lang="sr-Cyrl-RS" dirty="0" smtClean="0"/>
          </a:p>
        </p:txBody>
      </p:sp>
    </p:spTree>
    <p:extLst>
      <p:ext uri="{BB962C8B-B14F-4D97-AF65-F5344CB8AC3E}">
        <p14:creationId xmlns:p14="http://schemas.microsoft.com/office/powerpoint/2010/main" val="21845891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Spinal cord lesion </a:t>
            </a:r>
            <a:endParaRPr lang="en-US" dirty="0"/>
          </a:p>
        </p:txBody>
      </p:sp>
      <p:pic>
        <p:nvPicPr>
          <p:cNvPr id="4" name="Content Placeholder 3"/>
          <p:cNvPicPr>
            <a:picLocks noGrp="1"/>
          </p:cNvPicPr>
          <p:nvPr>
            <p:ph idx="1"/>
          </p:nvPr>
        </p:nvPicPr>
        <p:blipFill rotWithShape="1">
          <a:blip r:embed="rId2"/>
          <a:srcRect l="20513" t="20513" r="21667" b="34587"/>
          <a:stretch/>
        </p:blipFill>
        <p:spPr bwMode="auto">
          <a:xfrm>
            <a:off x="677863" y="1441939"/>
            <a:ext cx="8596312" cy="453683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841944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77334" y="609600"/>
            <a:ext cx="8596668" cy="858715"/>
          </a:xfrm>
        </p:spPr>
        <p:txBody>
          <a:bodyPr>
            <a:normAutofit fontScale="90000"/>
          </a:bodyPr>
          <a:lstStyle/>
          <a:p>
            <a:pPr>
              <a:defRPr/>
            </a:pPr>
            <a:r>
              <a:rPr lang="en-US" dirty="0" err="1">
                <a:solidFill>
                  <a:schemeClr val="tx2">
                    <a:satMod val="200000"/>
                  </a:schemeClr>
                </a:solidFill>
              </a:rPr>
              <a:t>Siringomyelia</a:t>
            </a:r>
            <a:r>
              <a:rPr lang="en-US" dirty="0">
                <a:solidFill>
                  <a:schemeClr val="tx2">
                    <a:satMod val="200000"/>
                  </a:schemeClr>
                </a:solidFill>
              </a:rPr>
              <a:t/>
            </a:r>
            <a:br>
              <a:rPr lang="en-US" dirty="0">
                <a:solidFill>
                  <a:schemeClr val="tx2">
                    <a:satMod val="200000"/>
                  </a:schemeClr>
                </a:solidFill>
              </a:rPr>
            </a:br>
            <a:endParaRPr lang="en-US" dirty="0">
              <a:solidFill>
                <a:schemeClr val="tx2">
                  <a:satMod val="200000"/>
                </a:schemeClr>
              </a:solidFill>
            </a:endParaRPr>
          </a:p>
        </p:txBody>
      </p:sp>
      <p:sp>
        <p:nvSpPr>
          <p:cNvPr id="29699" name="Rectangle 3"/>
          <p:cNvSpPr>
            <a:spLocks noGrp="1" noChangeArrowheads="1"/>
          </p:cNvSpPr>
          <p:nvPr>
            <p:ph idx="1"/>
          </p:nvPr>
        </p:nvSpPr>
        <p:spPr/>
        <p:txBody>
          <a:bodyPr/>
          <a:lstStyle/>
          <a:p>
            <a:r>
              <a:rPr lang="en-US" dirty="0" err="1"/>
              <a:t>Syringomyelia</a:t>
            </a:r>
            <a:r>
              <a:rPr lang="en-US" dirty="0"/>
              <a:t> is a neurological disorder in which a fluid-filled cyst (syrinx) forms within the spinal cord</a:t>
            </a:r>
            <a:endParaRPr lang="en-US" altLang="en-US" dirty="0" smtClean="0"/>
          </a:p>
          <a:p>
            <a:pPr eaLnBrk="1" hangingPunct="1"/>
            <a:r>
              <a:rPr lang="en-US" altLang="en-US" dirty="0" smtClean="0"/>
              <a:t>Localized </a:t>
            </a:r>
            <a:r>
              <a:rPr lang="sr-Latn-RS" altLang="en-US" dirty="0" smtClean="0"/>
              <a:t>C</a:t>
            </a:r>
            <a:r>
              <a:rPr lang="en-US" altLang="en-US" dirty="0" smtClean="0"/>
              <a:t>6-8, Т</a:t>
            </a:r>
            <a:r>
              <a:rPr lang="sr-Latn-RS" altLang="en-US" dirty="0" smtClean="0"/>
              <a:t>h</a:t>
            </a:r>
            <a:r>
              <a:rPr lang="en-US" altLang="en-US" dirty="0" smtClean="0"/>
              <a:t>1</a:t>
            </a:r>
          </a:p>
          <a:p>
            <a:r>
              <a:rPr lang="en-US" altLang="en-US" dirty="0"/>
              <a:t>Cause: tumor, intramedullary tumor, occlusion of </a:t>
            </a:r>
            <a:r>
              <a:rPr lang="en-US" altLang="en-US" dirty="0" err="1"/>
              <a:t>a.spinalis</a:t>
            </a:r>
            <a:r>
              <a:rPr lang="en-US" altLang="en-US" dirty="0"/>
              <a:t> ant.</a:t>
            </a:r>
          </a:p>
          <a:p>
            <a:r>
              <a:rPr lang="en-US" altLang="en-US" dirty="0"/>
              <a:t>It damages the crossing </a:t>
            </a:r>
            <a:r>
              <a:rPr lang="en-US" altLang="en-US" dirty="0" err="1"/>
              <a:t>spino</a:t>
            </a:r>
            <a:r>
              <a:rPr lang="en-US" altLang="en-US" dirty="0"/>
              <a:t>-thalamic pathway</a:t>
            </a:r>
          </a:p>
          <a:p>
            <a:r>
              <a:rPr lang="en-US" altLang="en-US" dirty="0"/>
              <a:t>(they don't feel </a:t>
            </a:r>
            <a:r>
              <a:rPr lang="en-US" altLang="en-US" dirty="0" smtClean="0"/>
              <a:t>pain</a:t>
            </a:r>
            <a:r>
              <a:rPr lang="sr-Cyrl-RS" altLang="en-US" dirty="0" smtClean="0"/>
              <a:t> </a:t>
            </a:r>
            <a:r>
              <a:rPr lang="en-US" altLang="en-US" dirty="0" smtClean="0"/>
              <a:t>and </a:t>
            </a:r>
            <a:r>
              <a:rPr lang="en-US" altLang="en-US" dirty="0"/>
              <a:t>temperature on their hands)</a:t>
            </a:r>
          </a:p>
          <a:p>
            <a:r>
              <a:rPr lang="en-US" altLang="en-US" dirty="0"/>
              <a:t>SYRINGOMYELITIC </a:t>
            </a:r>
            <a:r>
              <a:rPr lang="en-US" altLang="en-US" dirty="0" smtClean="0"/>
              <a:t>DISSOCIATION</a:t>
            </a:r>
            <a:r>
              <a:rPr lang="sr-Cyrl-RS" altLang="en-US" dirty="0" smtClean="0"/>
              <a:t> </a:t>
            </a:r>
            <a:endParaRPr lang="en-US" altLang="en-US" dirty="0" smtClean="0">
              <a:solidFill>
                <a:schemeClr val="accent1"/>
              </a:solidFill>
            </a:endParaRPr>
          </a:p>
        </p:txBody>
      </p:sp>
      <p:sp>
        <p:nvSpPr>
          <p:cNvPr id="29700"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EBD1A566-CFCF-4260-A214-DD898E99ADDF}"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2970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F75CE848-1B66-4C62-8E40-9DF6EB0CD0C9}" type="slidenum">
              <a:rPr lang="en-US" altLang="en-US" sz="1200">
                <a:solidFill>
                  <a:schemeClr val="tx2"/>
                </a:solidFill>
                <a:latin typeface="Times New Roman" panose="02020603050405020304" pitchFamily="18" charset="0"/>
              </a:rPr>
              <a:pPr>
                <a:spcBef>
                  <a:spcPct val="0"/>
                </a:spcBef>
                <a:buClrTx/>
                <a:buSzTx/>
                <a:buFontTx/>
                <a:buNone/>
              </a:pPr>
              <a:t>31</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val="96879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2063750" y="115887"/>
            <a:ext cx="8574942" cy="2134943"/>
          </a:xfrm>
        </p:spPr>
        <p:txBody>
          <a:bodyPr>
            <a:normAutofit/>
          </a:bodyPr>
          <a:lstStyle/>
          <a:p>
            <a:pPr>
              <a:defRPr/>
            </a:pPr>
            <a:r>
              <a:rPr lang="en-US" sz="2400" b="1" dirty="0">
                <a:solidFill>
                  <a:schemeClr val="folHlink"/>
                </a:solidFill>
              </a:rPr>
              <a:t/>
            </a:r>
            <a:br>
              <a:rPr lang="en-US" sz="2400" b="1" dirty="0">
                <a:solidFill>
                  <a:schemeClr val="folHlink"/>
                </a:solidFill>
              </a:rPr>
            </a:br>
            <a:r>
              <a:rPr lang="en-US" b="1" dirty="0">
                <a:solidFill>
                  <a:schemeClr val="folHlink"/>
                </a:solidFill>
              </a:rPr>
              <a:t> </a:t>
            </a:r>
            <a:r>
              <a:rPr lang="en-US" sz="2800" b="1" dirty="0">
                <a:solidFill>
                  <a:schemeClr val="folHlink"/>
                </a:solidFill>
                <a:latin typeface="YUDutchR" charset="0"/>
              </a:rPr>
              <a:t>Syndrome of segmental dissociation of sensitivity with brachial </a:t>
            </a:r>
            <a:r>
              <a:rPr lang="en-US" sz="2800" b="1" dirty="0" err="1">
                <a:solidFill>
                  <a:schemeClr val="folHlink"/>
                </a:solidFill>
                <a:latin typeface="YUDutchR" charset="0"/>
              </a:rPr>
              <a:t>amyotrophy</a:t>
            </a:r>
            <a:r>
              <a:rPr lang="en-US" sz="2800" b="1" dirty="0">
                <a:solidFill>
                  <a:schemeClr val="folHlink"/>
                </a:solidFill>
                <a:latin typeface="YUDutchR" charset="0"/>
              </a:rPr>
              <a:t> - </a:t>
            </a:r>
            <a:r>
              <a:rPr lang="en-US" sz="2800" b="1" dirty="0" err="1">
                <a:solidFill>
                  <a:schemeClr val="folHlink"/>
                </a:solidFill>
                <a:latin typeface="YUDutchR" charset="0"/>
              </a:rPr>
              <a:t>syringomyelia</a:t>
            </a:r>
            <a:r>
              <a:rPr lang="en-US" sz="2800" b="1" dirty="0">
                <a:solidFill>
                  <a:schemeClr val="folHlink"/>
                </a:solidFill>
                <a:latin typeface="YUDutchR" charset="0"/>
              </a:rPr>
              <a:t> syndrome</a:t>
            </a:r>
            <a:endParaRPr lang="en-US" b="1" dirty="0">
              <a:solidFill>
                <a:schemeClr val="folHlink"/>
              </a:solidFill>
              <a:latin typeface="YUDutchR" charset="0"/>
            </a:endParaRPr>
          </a:p>
        </p:txBody>
      </p:sp>
      <p:sp>
        <p:nvSpPr>
          <p:cNvPr id="30723" name="Rectangle 3"/>
          <p:cNvSpPr>
            <a:spLocks noGrp="1" noChangeArrowheads="1"/>
          </p:cNvSpPr>
          <p:nvPr>
            <p:ph idx="1"/>
          </p:nvPr>
        </p:nvSpPr>
        <p:spPr>
          <a:xfrm>
            <a:off x="2209800" y="2060576"/>
            <a:ext cx="7772400" cy="4416425"/>
          </a:xfrm>
        </p:spPr>
        <p:txBody>
          <a:bodyPr>
            <a:normAutofit/>
          </a:bodyPr>
          <a:lstStyle/>
          <a:p>
            <a:pPr lvl="2" algn="just"/>
            <a:r>
              <a:rPr lang="en-US" altLang="en-US" sz="2000" dirty="0" err="1" smtClean="0">
                <a:latin typeface="YUDutchR" charset="0"/>
              </a:rPr>
              <a:t>Syringomyelia</a:t>
            </a:r>
            <a:endParaRPr lang="en-US" altLang="en-US" sz="2000" dirty="0" smtClean="0">
              <a:latin typeface="YUDutchR" charset="0"/>
            </a:endParaRPr>
          </a:p>
          <a:p>
            <a:pPr lvl="2" algn="just"/>
            <a:r>
              <a:rPr lang="en-US" altLang="en-US" sz="2000" dirty="0" smtClean="0">
                <a:latin typeface="YUDutchR" charset="0"/>
              </a:rPr>
              <a:t>most </a:t>
            </a:r>
            <a:r>
              <a:rPr lang="en-US" altLang="en-US" sz="2000" dirty="0">
                <a:latin typeface="YUDutchR" charset="0"/>
              </a:rPr>
              <a:t>often: the lower part of the cervical and upper </a:t>
            </a:r>
            <a:r>
              <a:rPr lang="en-US" altLang="en-US" sz="2000" dirty="0" err="1">
                <a:latin typeface="YUDutchR" charset="0"/>
              </a:rPr>
              <a:t>Th</a:t>
            </a:r>
            <a:r>
              <a:rPr lang="en-US" altLang="en-US" sz="2000" dirty="0">
                <a:latin typeface="YUDutchR" charset="0"/>
              </a:rPr>
              <a:t> </a:t>
            </a:r>
            <a:r>
              <a:rPr lang="en-US" altLang="en-US" sz="2000" dirty="0" smtClean="0">
                <a:latin typeface="YUDutchR" charset="0"/>
              </a:rPr>
              <a:t>region</a:t>
            </a:r>
          </a:p>
          <a:p>
            <a:pPr lvl="2" algn="just"/>
            <a:r>
              <a:rPr lang="en-US" altLang="en-US" sz="2000" dirty="0" smtClean="0">
                <a:latin typeface="YUDutchR" charset="0"/>
              </a:rPr>
              <a:t>30-45 </a:t>
            </a:r>
            <a:r>
              <a:rPr lang="en-US" altLang="en-US" sz="2000" dirty="0">
                <a:latin typeface="YUDutchR" charset="0"/>
              </a:rPr>
              <a:t>years old, weakness and hypotrophy of the muscles of the </a:t>
            </a:r>
            <a:r>
              <a:rPr lang="en-US" altLang="en-US" sz="2000" dirty="0" smtClean="0">
                <a:latin typeface="YUDutchR" charset="0"/>
              </a:rPr>
              <a:t>hands, </a:t>
            </a:r>
            <a:r>
              <a:rPr lang="en-US" altLang="en-US" sz="2000" dirty="0" err="1" smtClean="0">
                <a:latin typeface="YUDutchR" charset="0"/>
              </a:rPr>
              <a:t>areflexia</a:t>
            </a:r>
            <a:r>
              <a:rPr lang="en-US" altLang="en-US" sz="2000" dirty="0" smtClean="0">
                <a:latin typeface="YUDutchR" charset="0"/>
              </a:rPr>
              <a:t>, </a:t>
            </a:r>
            <a:r>
              <a:rPr lang="en-US" altLang="en-US" sz="2000" dirty="0">
                <a:latin typeface="YUDutchR" charset="0"/>
              </a:rPr>
              <a:t>impaired sensitivity to pain and temperature, </a:t>
            </a:r>
            <a:r>
              <a:rPr lang="en-US" altLang="en-US" sz="2000" dirty="0" err="1">
                <a:latin typeface="YUDutchR" charset="0"/>
              </a:rPr>
              <a:t>paraparesis</a:t>
            </a:r>
            <a:endParaRPr lang="en-US" altLang="en-US" sz="2000" dirty="0">
              <a:latin typeface="YUDutchR" charset="0"/>
            </a:endParaRPr>
          </a:p>
          <a:p>
            <a:pPr lvl="2" algn="just"/>
            <a:endParaRPr lang="en-US" altLang="en-US" sz="2000" dirty="0">
              <a:latin typeface="YUDutchR" charset="0"/>
            </a:endParaRPr>
          </a:p>
          <a:p>
            <a:pPr lvl="2" algn="just"/>
            <a:r>
              <a:rPr lang="en-US" altLang="en-US" sz="2000" dirty="0" err="1">
                <a:latin typeface="YUDutchR" charset="0"/>
              </a:rPr>
              <a:t>hemangioblastoma</a:t>
            </a:r>
            <a:endParaRPr lang="en-US" altLang="en-US" sz="2000" dirty="0">
              <a:latin typeface="YUDutchR" charset="0"/>
            </a:endParaRPr>
          </a:p>
          <a:p>
            <a:pPr lvl="2" algn="just"/>
            <a:endParaRPr lang="en-US" altLang="en-US" sz="2000" dirty="0">
              <a:latin typeface="YUDutchR" charset="0"/>
            </a:endParaRPr>
          </a:p>
          <a:p>
            <a:pPr lvl="2" algn="just"/>
            <a:r>
              <a:rPr lang="en-US" altLang="en-US" sz="2000" dirty="0">
                <a:latin typeface="YUDutchR" charset="0"/>
              </a:rPr>
              <a:t>late consequences of spinal cord injury (</a:t>
            </a:r>
            <a:r>
              <a:rPr lang="en-US" altLang="en-US" sz="2000" dirty="0" err="1">
                <a:latin typeface="YUDutchR" charset="0"/>
              </a:rPr>
              <a:t>hematomyelia</a:t>
            </a:r>
            <a:r>
              <a:rPr lang="en-US" altLang="en-US" sz="2000" dirty="0">
                <a:latin typeface="YUDutchR" charset="0"/>
              </a:rPr>
              <a:t>)</a:t>
            </a:r>
          </a:p>
          <a:p>
            <a:pPr eaLnBrk="1" hangingPunct="1"/>
            <a:endParaRPr lang="en-US" altLang="en-US" b="1" dirty="0"/>
          </a:p>
        </p:txBody>
      </p:sp>
      <p:sp>
        <p:nvSpPr>
          <p:cNvPr id="30724"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B50577B8-BCDD-4738-ABF9-6A560AC6F7B3}"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30725"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F3102A23-BA72-4AEA-8711-C4B64816FA8B}" type="slidenum">
              <a:rPr lang="en-US" altLang="en-US" sz="1200">
                <a:solidFill>
                  <a:schemeClr val="tx2"/>
                </a:solidFill>
                <a:latin typeface="Times New Roman" panose="02020603050405020304" pitchFamily="18" charset="0"/>
              </a:rPr>
              <a:pPr>
                <a:spcBef>
                  <a:spcPct val="0"/>
                </a:spcBef>
                <a:buClrTx/>
                <a:buSzTx/>
                <a:buFontTx/>
                <a:buNone/>
              </a:pPr>
              <a:t>32</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val="2666573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defRPr/>
            </a:pPr>
            <a:endParaRPr lang="en-US">
              <a:solidFill>
                <a:schemeClr val="tx2">
                  <a:satMod val="200000"/>
                </a:schemeClr>
              </a:solidFill>
            </a:endParaRPr>
          </a:p>
        </p:txBody>
      </p:sp>
      <p:pic>
        <p:nvPicPr>
          <p:cNvPr id="3174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000376" y="549276"/>
            <a:ext cx="6983413" cy="6308725"/>
          </a:xfrm>
        </p:spPr>
      </p:pic>
      <p:sp>
        <p:nvSpPr>
          <p:cNvPr id="31748"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89ACE1A6-C3FC-4318-B0B8-B2AE5ED45BCF}"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31749"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A459D151-E7FF-49D0-9B6A-D9FC930CBBF8}" type="slidenum">
              <a:rPr lang="en-US" altLang="en-US" sz="1200">
                <a:solidFill>
                  <a:schemeClr val="tx2"/>
                </a:solidFill>
                <a:latin typeface="Times New Roman" panose="02020603050405020304" pitchFamily="18" charset="0"/>
              </a:rPr>
              <a:pPr>
                <a:spcBef>
                  <a:spcPct val="0"/>
                </a:spcBef>
                <a:buClrTx/>
                <a:buSzTx/>
                <a:buFontTx/>
                <a:buNone/>
              </a:pPr>
              <a:t>33</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val="7784120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Date Placeholder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83222C03-4ADE-430A-86CB-54FAF4FA0273}"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3277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E05C331D-B92B-4C5C-95B8-55E2BBD76B7F}" type="slidenum">
              <a:rPr lang="en-US" altLang="en-US" sz="1200">
                <a:solidFill>
                  <a:schemeClr val="tx2"/>
                </a:solidFill>
                <a:latin typeface="Times New Roman" panose="02020603050405020304" pitchFamily="18" charset="0"/>
              </a:rPr>
              <a:pPr>
                <a:spcBef>
                  <a:spcPct val="0"/>
                </a:spcBef>
                <a:buClrTx/>
                <a:buSzTx/>
                <a:buFontTx/>
                <a:buNone/>
              </a:pPr>
              <a:t>34</a:t>
            </a:fld>
            <a:endParaRPr lang="en-US" altLang="en-US" sz="1200">
              <a:solidFill>
                <a:schemeClr val="tx2"/>
              </a:solidFill>
              <a:latin typeface="Times New Roman" panose="02020603050405020304" pitchFamily="18" charset="0"/>
            </a:endParaRPr>
          </a:p>
        </p:txBody>
      </p:sp>
      <p:pic>
        <p:nvPicPr>
          <p:cNvPr id="32772" name="Picture 2" descr="spinalcord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6575" y="733425"/>
            <a:ext cx="6038850" cy="539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71429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Date Placeholder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72832F3A-2F1C-4180-A8EF-5CB455328E2F}"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33795"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ADBDE8EA-60DB-4A12-AB48-08387BFC38CA}" type="slidenum">
              <a:rPr lang="en-US" altLang="en-US" sz="1200">
                <a:solidFill>
                  <a:schemeClr val="tx2"/>
                </a:solidFill>
                <a:latin typeface="Times New Roman" panose="02020603050405020304" pitchFamily="18" charset="0"/>
              </a:rPr>
              <a:pPr>
                <a:spcBef>
                  <a:spcPct val="0"/>
                </a:spcBef>
                <a:buClrTx/>
                <a:buSzTx/>
                <a:buFontTx/>
                <a:buNone/>
              </a:pPr>
              <a:t>35</a:t>
            </a:fld>
            <a:endParaRPr lang="en-US" altLang="en-US" sz="1200">
              <a:solidFill>
                <a:schemeClr val="tx2"/>
              </a:solidFill>
              <a:latin typeface="Times New Roman" panose="02020603050405020304" pitchFamily="18" charset="0"/>
            </a:endParaRPr>
          </a:p>
        </p:txBody>
      </p:sp>
      <p:pic>
        <p:nvPicPr>
          <p:cNvPr id="33796" name="Picture 2" descr="spinalcord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04801"/>
            <a:ext cx="3873500"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68946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a:defRPr/>
            </a:pPr>
            <a:r>
              <a:rPr lang="en-US">
                <a:solidFill>
                  <a:schemeClr val="tx2">
                    <a:satMod val="200000"/>
                  </a:schemeClr>
                </a:solidFill>
              </a:rPr>
              <a:t>Siringomyelia</a:t>
            </a:r>
            <a:br>
              <a:rPr lang="en-US">
                <a:solidFill>
                  <a:schemeClr val="tx2">
                    <a:satMod val="200000"/>
                  </a:schemeClr>
                </a:solidFill>
              </a:rPr>
            </a:br>
            <a:endParaRPr lang="en-US">
              <a:solidFill>
                <a:schemeClr val="tx2">
                  <a:satMod val="200000"/>
                </a:schemeClr>
              </a:solidFill>
            </a:endParaRPr>
          </a:p>
        </p:txBody>
      </p:sp>
      <p:sp>
        <p:nvSpPr>
          <p:cNvPr id="34819" name="Rectangle 3"/>
          <p:cNvSpPr>
            <a:spLocks noGrp="1" noChangeArrowheads="1"/>
          </p:cNvSpPr>
          <p:nvPr>
            <p:ph idx="1"/>
          </p:nvPr>
        </p:nvSpPr>
        <p:spPr/>
        <p:txBody>
          <a:bodyPr>
            <a:normAutofit fontScale="92500" lnSpcReduction="20000"/>
          </a:bodyPr>
          <a:lstStyle/>
          <a:p>
            <a:r>
              <a:rPr lang="en-US" altLang="en-US" sz="2800" dirty="0"/>
              <a:t>The cavity exerts pressure:</a:t>
            </a:r>
          </a:p>
          <a:p>
            <a:r>
              <a:rPr lang="en-US" altLang="en-US" sz="2800" dirty="0"/>
              <a:t>On the anterior horns - </a:t>
            </a:r>
            <a:r>
              <a:rPr lang="en-US" altLang="en-US" sz="2800" dirty="0" smtClean="0"/>
              <a:t>LMN </a:t>
            </a:r>
            <a:r>
              <a:rPr lang="en-US" altLang="en-US" sz="2800" dirty="0"/>
              <a:t>- in the </a:t>
            </a:r>
            <a:r>
              <a:rPr lang="en-US" altLang="en-US" sz="2800" dirty="0" err="1"/>
              <a:t>myotomes</a:t>
            </a:r>
            <a:r>
              <a:rPr lang="en-US" altLang="en-US" sz="2800" dirty="0"/>
              <a:t> on the </a:t>
            </a:r>
            <a:r>
              <a:rPr lang="en-US" altLang="en-US" sz="2800" dirty="0" smtClean="0"/>
              <a:t>upper extremities</a:t>
            </a:r>
            <a:endParaRPr lang="en-US" altLang="en-US" sz="2800" dirty="0"/>
          </a:p>
          <a:p>
            <a:r>
              <a:rPr lang="en-US" altLang="en-US" sz="2800" dirty="0"/>
              <a:t>To the pyramid </a:t>
            </a:r>
            <a:r>
              <a:rPr lang="en-US" altLang="en-US" sz="2800" dirty="0" smtClean="0"/>
              <a:t>pathway to </a:t>
            </a:r>
            <a:r>
              <a:rPr lang="en-US" altLang="en-US" sz="2800" dirty="0"/>
              <a:t>feet</a:t>
            </a:r>
          </a:p>
          <a:p>
            <a:r>
              <a:rPr lang="en-US" altLang="en-US" sz="2800" dirty="0"/>
              <a:t>On sensitive </a:t>
            </a:r>
            <a:r>
              <a:rPr lang="en-US" altLang="en-US" sz="2800" dirty="0" smtClean="0"/>
              <a:t>pathway</a:t>
            </a:r>
          </a:p>
          <a:p>
            <a:endParaRPr lang="en-US" altLang="en-US" sz="2800" dirty="0"/>
          </a:p>
          <a:p>
            <a:r>
              <a:rPr lang="en-US" altLang="en-US" sz="2800" dirty="0" err="1"/>
              <a:t>Syringobulbia</a:t>
            </a:r>
            <a:r>
              <a:rPr lang="en-US" altLang="en-US" sz="2800" dirty="0"/>
              <a:t> (damages the sensitive </a:t>
            </a:r>
            <a:r>
              <a:rPr lang="en-US" altLang="en-US" sz="2800" dirty="0" smtClean="0"/>
              <a:t>nuclei </a:t>
            </a:r>
            <a:r>
              <a:rPr lang="en-US" altLang="en-US" sz="2800" dirty="0"/>
              <a:t>of the trigeminal nerve; </a:t>
            </a:r>
            <a:r>
              <a:rPr lang="en-US" altLang="en-US" sz="2800" dirty="0" err="1"/>
              <a:t>syrogomyelic</a:t>
            </a:r>
            <a:r>
              <a:rPr lang="en-US" altLang="en-US" sz="2800" dirty="0"/>
              <a:t> dissociation of sensitivity on the face - </a:t>
            </a:r>
            <a:r>
              <a:rPr lang="en-US" altLang="en-US" sz="2800" dirty="0" err="1"/>
              <a:t>Zelder's</a:t>
            </a:r>
            <a:r>
              <a:rPr lang="en-US" altLang="en-US" sz="2800" dirty="0"/>
              <a:t> rings)</a:t>
            </a:r>
          </a:p>
        </p:txBody>
      </p:sp>
      <p:sp>
        <p:nvSpPr>
          <p:cNvPr id="34820"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3DAFD3E1-CA2A-454B-980D-DFA86D7C5B15}"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3482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DAC7DDC0-1EFF-4B47-8701-835AFABD2217}" type="slidenum">
              <a:rPr lang="en-US" altLang="en-US" sz="1200">
                <a:solidFill>
                  <a:schemeClr val="tx2"/>
                </a:solidFill>
                <a:latin typeface="Times New Roman" panose="02020603050405020304" pitchFamily="18" charset="0"/>
              </a:rPr>
              <a:pPr>
                <a:spcBef>
                  <a:spcPct val="0"/>
                </a:spcBef>
                <a:buClrTx/>
                <a:buSzTx/>
                <a:buFontTx/>
                <a:buNone/>
              </a:pPr>
              <a:t>36</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val="5703139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a:defRPr/>
            </a:pPr>
            <a:r>
              <a:rPr lang="en-US" b="1" dirty="0">
                <a:solidFill>
                  <a:schemeClr val="folHlink"/>
                </a:solidFill>
              </a:rPr>
              <a:t>Classification of </a:t>
            </a:r>
            <a:r>
              <a:rPr lang="en-US" b="1" dirty="0" err="1">
                <a:solidFill>
                  <a:schemeClr val="folHlink"/>
                </a:solidFill>
              </a:rPr>
              <a:t>syringomyelia</a:t>
            </a:r>
            <a:endParaRPr lang="en-US" b="1" dirty="0">
              <a:solidFill>
                <a:schemeClr val="folHlink"/>
              </a:solidFill>
            </a:endParaRPr>
          </a:p>
        </p:txBody>
      </p:sp>
      <p:sp>
        <p:nvSpPr>
          <p:cNvPr id="35843" name="Rectangle 3"/>
          <p:cNvSpPr>
            <a:spLocks noGrp="1" noChangeArrowheads="1"/>
          </p:cNvSpPr>
          <p:nvPr>
            <p:ph idx="1"/>
          </p:nvPr>
        </p:nvSpPr>
        <p:spPr/>
        <p:txBody>
          <a:bodyPr>
            <a:normAutofit lnSpcReduction="10000"/>
          </a:bodyPr>
          <a:lstStyle/>
          <a:p>
            <a:pPr>
              <a:lnSpc>
                <a:spcPct val="80000"/>
              </a:lnSpc>
            </a:pPr>
            <a:r>
              <a:rPr lang="en-US" altLang="en-US" sz="2800" dirty="0"/>
              <a:t>Type 1: </a:t>
            </a:r>
            <a:r>
              <a:rPr lang="en-US" altLang="en-US" sz="2800" dirty="0" err="1"/>
              <a:t>Syringomyelia</a:t>
            </a:r>
            <a:r>
              <a:rPr lang="en-US" altLang="en-US" sz="2800" dirty="0"/>
              <a:t> with foramen magnum obstruction (with Arnold-Chiari malformation, with other obstructive lesions of the foramen magnum)</a:t>
            </a:r>
          </a:p>
          <a:p>
            <a:pPr>
              <a:lnSpc>
                <a:spcPct val="80000"/>
              </a:lnSpc>
            </a:pPr>
            <a:r>
              <a:rPr lang="en-US" altLang="en-US" sz="2800" dirty="0"/>
              <a:t>Type 2: </a:t>
            </a:r>
            <a:r>
              <a:rPr lang="en-US" altLang="en-US" sz="2800" dirty="0" err="1"/>
              <a:t>Syringomyelia</a:t>
            </a:r>
            <a:r>
              <a:rPr lang="en-US" altLang="en-US" sz="2800" dirty="0"/>
              <a:t> without obstruction of the foramen magnum – idiopathic type</a:t>
            </a:r>
          </a:p>
          <a:p>
            <a:pPr>
              <a:lnSpc>
                <a:spcPct val="80000"/>
              </a:lnSpc>
            </a:pPr>
            <a:r>
              <a:rPr lang="en-US" altLang="en-US" sz="2800" dirty="0"/>
              <a:t>Type 3: </a:t>
            </a:r>
            <a:r>
              <a:rPr lang="en-US" altLang="en-US" sz="2800" dirty="0" err="1"/>
              <a:t>Syringomyelia</a:t>
            </a:r>
            <a:r>
              <a:rPr lang="en-US" altLang="en-US" sz="2800" dirty="0"/>
              <a:t> with other diseases of the spinal cord (trauma, tumors, </a:t>
            </a:r>
            <a:r>
              <a:rPr lang="en-US" altLang="en-US" sz="2800" dirty="0" err="1"/>
              <a:t>arachnoiditis</a:t>
            </a:r>
            <a:r>
              <a:rPr lang="en-US" altLang="en-US" sz="2800" dirty="0"/>
              <a:t>, etc.)</a:t>
            </a:r>
          </a:p>
          <a:p>
            <a:pPr>
              <a:lnSpc>
                <a:spcPct val="80000"/>
              </a:lnSpc>
            </a:pPr>
            <a:r>
              <a:rPr lang="en-US" altLang="en-US" sz="2800" dirty="0"/>
              <a:t>Type 4: </a:t>
            </a:r>
            <a:r>
              <a:rPr lang="en-US" altLang="en-US" sz="2800" dirty="0" err="1"/>
              <a:t>Syringomyelia</a:t>
            </a:r>
            <a:r>
              <a:rPr lang="en-US" altLang="en-US" sz="2800" dirty="0"/>
              <a:t> with or without hydrocephalus</a:t>
            </a:r>
          </a:p>
        </p:txBody>
      </p:sp>
      <p:sp>
        <p:nvSpPr>
          <p:cNvPr id="35844"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36A4FBDE-3499-47B9-9FF8-6AB2798EB4C1}"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35845"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013AA6C5-4301-4057-A85B-D3B8899C9C27}" type="slidenum">
              <a:rPr lang="en-US" altLang="en-US" sz="1200">
                <a:solidFill>
                  <a:schemeClr val="tx2"/>
                </a:solidFill>
                <a:latin typeface="Times New Roman" panose="02020603050405020304" pitchFamily="18" charset="0"/>
              </a:rPr>
              <a:pPr>
                <a:spcBef>
                  <a:spcPct val="0"/>
                </a:spcBef>
                <a:buClrTx/>
                <a:buSzTx/>
                <a:buFontTx/>
                <a:buNone/>
              </a:pPr>
              <a:t>37</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val="8530722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2209800" y="-152400"/>
            <a:ext cx="7772400" cy="1143000"/>
          </a:xfrm>
        </p:spPr>
        <p:txBody>
          <a:bodyPr/>
          <a:lstStyle/>
          <a:p>
            <a:pPr>
              <a:defRPr/>
            </a:pPr>
            <a:r>
              <a:rPr lang="sl-SI" b="1" dirty="0">
                <a:solidFill>
                  <a:schemeClr val="folHlink"/>
                </a:solidFill>
              </a:rPr>
              <a:t>Syringobulbia</a:t>
            </a:r>
            <a:endParaRPr lang="en-US" b="1" dirty="0">
              <a:solidFill>
                <a:schemeClr val="folHlink"/>
              </a:solidFill>
            </a:endParaRPr>
          </a:p>
        </p:txBody>
      </p:sp>
      <p:sp>
        <p:nvSpPr>
          <p:cNvPr id="36867" name="Rectangle 3"/>
          <p:cNvSpPr>
            <a:spLocks noGrp="1" noChangeArrowheads="1"/>
          </p:cNvSpPr>
          <p:nvPr>
            <p:ph idx="1"/>
          </p:nvPr>
        </p:nvSpPr>
        <p:spPr>
          <a:xfrm>
            <a:off x="2209800" y="1295400"/>
            <a:ext cx="7772400" cy="4114800"/>
          </a:xfrm>
        </p:spPr>
        <p:txBody>
          <a:bodyPr/>
          <a:lstStyle/>
          <a:p>
            <a:pPr>
              <a:lnSpc>
                <a:spcPct val="90000"/>
              </a:lnSpc>
            </a:pPr>
            <a:r>
              <a:rPr lang="en-US" altLang="en-US" sz="2400" dirty="0"/>
              <a:t>A cavity in the medulla oblongata (sometimes also in the pons) is usually associated with </a:t>
            </a:r>
            <a:r>
              <a:rPr lang="en-US" altLang="en-US" sz="2400" dirty="0" err="1"/>
              <a:t>syringomyelia</a:t>
            </a:r>
            <a:endParaRPr lang="en-US" altLang="en-US" sz="2400" dirty="0"/>
          </a:p>
          <a:p>
            <a:pPr>
              <a:lnSpc>
                <a:spcPct val="90000"/>
              </a:lnSpc>
            </a:pPr>
            <a:r>
              <a:rPr lang="en-US" altLang="en-US" sz="2400" dirty="0"/>
              <a:t>Clinical picture: nystagmus, analgesia and thermoanesthesia of one half of the face, atrophy and weakness of half of the tongue, paralysis of the soft palate, dysarthria, dysphagia, hoarseness</a:t>
            </a:r>
          </a:p>
          <a:p>
            <a:pPr>
              <a:lnSpc>
                <a:spcPct val="90000"/>
              </a:lnSpc>
            </a:pPr>
            <a:r>
              <a:rPr lang="en-US" altLang="en-US" sz="2400" dirty="0"/>
              <a:t>Therapy: decompression of the cavity via a shunt connecting the syrinx to the subarachnoid space or peritoneum</a:t>
            </a:r>
          </a:p>
        </p:txBody>
      </p:sp>
      <p:sp>
        <p:nvSpPr>
          <p:cNvPr id="36868"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3469CEFB-3355-49BF-9176-4B2D445CE165}"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36869"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01F5DAEF-8E53-4849-B1EF-0731503FA8BB}" type="slidenum">
              <a:rPr lang="en-US" altLang="en-US" sz="1200">
                <a:solidFill>
                  <a:schemeClr val="tx2"/>
                </a:solidFill>
                <a:latin typeface="Times New Roman" panose="02020603050405020304" pitchFamily="18" charset="0"/>
              </a:rPr>
              <a:pPr>
                <a:spcBef>
                  <a:spcPct val="0"/>
                </a:spcBef>
                <a:buClrTx/>
                <a:buSzTx/>
                <a:buFontTx/>
                <a:buNone/>
              </a:pPr>
              <a:t>38</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val="26217504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a:defRPr/>
            </a:pPr>
            <a:r>
              <a:rPr lang="en-US" dirty="0">
                <a:solidFill>
                  <a:schemeClr val="tx2">
                    <a:satMod val="200000"/>
                  </a:schemeClr>
                </a:solidFill>
              </a:rPr>
              <a:t>Posterior funicular syndrome</a:t>
            </a:r>
            <a:endParaRPr lang="sr-Cyrl-CS" dirty="0">
              <a:solidFill>
                <a:schemeClr val="tx2">
                  <a:satMod val="200000"/>
                </a:schemeClr>
              </a:solidFill>
            </a:endParaRPr>
          </a:p>
        </p:txBody>
      </p:sp>
      <p:sp>
        <p:nvSpPr>
          <p:cNvPr id="38915" name="Rectangle 3"/>
          <p:cNvSpPr>
            <a:spLocks noGrp="1" noChangeArrowheads="1"/>
          </p:cNvSpPr>
          <p:nvPr>
            <p:ph idx="1"/>
          </p:nvPr>
        </p:nvSpPr>
        <p:spPr>
          <a:xfrm>
            <a:off x="677334" y="1723293"/>
            <a:ext cx="8596668" cy="4318070"/>
          </a:xfrm>
        </p:spPr>
        <p:txBody>
          <a:bodyPr>
            <a:normAutofit/>
          </a:bodyPr>
          <a:lstStyle/>
          <a:p>
            <a:r>
              <a:rPr lang="en-US" altLang="en-US" dirty="0"/>
              <a:t>Loss of vibrational, positional sensibility, tactile discrimination</a:t>
            </a:r>
          </a:p>
          <a:p>
            <a:endParaRPr lang="en-US" altLang="en-US" dirty="0"/>
          </a:p>
          <a:p>
            <a:r>
              <a:rPr lang="en-US" altLang="en-US" dirty="0"/>
              <a:t>Damage to the posterior </a:t>
            </a:r>
            <a:r>
              <a:rPr lang="en-US" altLang="en-US" dirty="0" err="1"/>
              <a:t>funicles</a:t>
            </a:r>
            <a:r>
              <a:rPr lang="en-US" altLang="en-US" dirty="0"/>
              <a:t> (</a:t>
            </a:r>
            <a:r>
              <a:rPr lang="en-US" altLang="en-US" dirty="0" err="1"/>
              <a:t>tabes</a:t>
            </a:r>
            <a:r>
              <a:rPr lang="en-US" altLang="en-US" dirty="0"/>
              <a:t> dorsalis, multiple sclerosis, funicular </a:t>
            </a:r>
            <a:r>
              <a:rPr lang="en-US" altLang="en-US" dirty="0" err="1"/>
              <a:t>myelosis</a:t>
            </a:r>
            <a:r>
              <a:rPr lang="en-US" altLang="en-US" dirty="0"/>
              <a:t>)</a:t>
            </a:r>
          </a:p>
          <a:p>
            <a:r>
              <a:rPr lang="en-US" altLang="en-US" dirty="0"/>
              <a:t>Loss of deep sensibility (light touch, tactile discrimination, deep positional, vibration)</a:t>
            </a:r>
          </a:p>
          <a:p>
            <a:r>
              <a:rPr lang="en-US" altLang="en-US" dirty="0"/>
              <a:t>Sink syndrome, piano fingers, Romberg with eyes closed</a:t>
            </a:r>
            <a:endParaRPr lang="sr-Cyrl-CS" altLang="en-US" dirty="0" smtClean="0"/>
          </a:p>
        </p:txBody>
      </p:sp>
      <p:sp>
        <p:nvSpPr>
          <p:cNvPr id="38916"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61008348-BA65-4064-BD9D-948BFC449168}"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3891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386A7129-500A-44C1-84B9-D47E47F55061}" type="slidenum">
              <a:rPr lang="en-US" altLang="en-US" sz="1200">
                <a:solidFill>
                  <a:schemeClr val="tx2"/>
                </a:solidFill>
                <a:latin typeface="Times New Roman" panose="02020603050405020304" pitchFamily="18" charset="0"/>
              </a:rPr>
              <a:pPr>
                <a:spcBef>
                  <a:spcPct val="0"/>
                </a:spcBef>
                <a:buClrTx/>
                <a:buSzTx/>
                <a:buFontTx/>
                <a:buNone/>
              </a:pPr>
              <a:t>39</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val="508344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4695" y="246186"/>
            <a:ext cx="9520157" cy="764930"/>
          </a:xfrm>
        </p:spPr>
        <p:txBody>
          <a:bodyPr/>
          <a:lstStyle/>
          <a:p>
            <a:r>
              <a:rPr lang="en-US" dirty="0" smtClean="0"/>
              <a:t>Sensibility </a:t>
            </a:r>
            <a:endParaRPr lang="en-US" dirty="0"/>
          </a:p>
        </p:txBody>
      </p:sp>
      <p:sp>
        <p:nvSpPr>
          <p:cNvPr id="3" name="Content Placeholder 2"/>
          <p:cNvSpPr>
            <a:spLocks noGrp="1"/>
          </p:cNvSpPr>
          <p:nvPr>
            <p:ph sz="half" idx="1"/>
          </p:nvPr>
        </p:nvSpPr>
        <p:spPr>
          <a:xfrm>
            <a:off x="1534695" y="1116623"/>
            <a:ext cx="4461659" cy="4332399"/>
          </a:xfrm>
        </p:spPr>
        <p:txBody>
          <a:bodyPr>
            <a:normAutofit/>
          </a:bodyPr>
          <a:lstStyle/>
          <a:p>
            <a:r>
              <a:rPr lang="en-US" dirty="0" err="1"/>
              <a:t>Exteroceptive</a:t>
            </a:r>
            <a:r>
              <a:rPr lang="en-US" dirty="0"/>
              <a:t> sensation (also termed superficial sensation): touch, pain, temperature</a:t>
            </a:r>
          </a:p>
          <a:p>
            <a:r>
              <a:rPr lang="en-US" dirty="0" smtClean="0"/>
              <a:t>Proprioceptive</a:t>
            </a:r>
            <a:r>
              <a:rPr lang="sr-Cyrl-RS" dirty="0" smtClean="0"/>
              <a:t> – </a:t>
            </a:r>
            <a:r>
              <a:rPr lang="en-US" dirty="0" smtClean="0"/>
              <a:t>sense of movement and of position</a:t>
            </a:r>
            <a:r>
              <a:rPr lang="sr-Cyrl-RS" dirty="0" smtClean="0"/>
              <a:t>, </a:t>
            </a:r>
            <a:r>
              <a:rPr lang="en-US" dirty="0" smtClean="0"/>
              <a:t>vibratory sense</a:t>
            </a:r>
          </a:p>
          <a:p>
            <a:r>
              <a:rPr lang="en-US" dirty="0" err="1"/>
              <a:t>Interoceptive</a:t>
            </a:r>
            <a:r>
              <a:rPr lang="sr-Cyrl-RS" dirty="0" smtClean="0"/>
              <a:t> </a:t>
            </a:r>
            <a:r>
              <a:rPr lang="sr-Cyrl-RS" dirty="0"/>
              <a:t>– </a:t>
            </a:r>
            <a:r>
              <a:rPr lang="en-US" dirty="0"/>
              <a:t>sensations from internal organs</a:t>
            </a:r>
            <a:endParaRPr lang="sr-Cyrl-RS" dirty="0"/>
          </a:p>
          <a:p>
            <a:r>
              <a:rPr lang="en-US" dirty="0" smtClean="0"/>
              <a:t>Pathways </a:t>
            </a:r>
            <a:endParaRPr lang="sr-Cyrl-RS" dirty="0"/>
          </a:p>
          <a:p>
            <a:pPr lvl="1"/>
            <a:r>
              <a:rPr lang="en-US" dirty="0" smtClean="0"/>
              <a:t>S</a:t>
            </a:r>
            <a:r>
              <a:rPr lang="en-US" dirty="0"/>
              <a:t>pinothalamic tract</a:t>
            </a:r>
            <a:endParaRPr lang="sr-Cyrl-RS" dirty="0"/>
          </a:p>
          <a:p>
            <a:pPr lvl="1"/>
            <a:r>
              <a:rPr lang="en-US" dirty="0" smtClean="0"/>
              <a:t>Medial </a:t>
            </a:r>
            <a:r>
              <a:rPr lang="en-US" dirty="0"/>
              <a:t>lemniscus</a:t>
            </a:r>
          </a:p>
        </p:txBody>
      </p:sp>
      <p:pic>
        <p:nvPicPr>
          <p:cNvPr id="5" name="Content Placeholder 5"/>
          <p:cNvPicPr>
            <a:picLocks noGrp="1" noChangeAspect="1"/>
          </p:cNvPicPr>
          <p:nvPr>
            <p:ph sz="half" idx="2"/>
          </p:nvPr>
        </p:nvPicPr>
        <p:blipFill>
          <a:blip r:embed="rId2"/>
          <a:stretch>
            <a:fillRect/>
          </a:stretch>
        </p:blipFill>
        <p:spPr>
          <a:xfrm>
            <a:off x="6119445" y="1134208"/>
            <a:ext cx="3061598" cy="5002213"/>
          </a:xfrm>
          <a:prstGeom prst="rect">
            <a:avLst/>
          </a:prstGeom>
        </p:spPr>
      </p:pic>
      <p:pic>
        <p:nvPicPr>
          <p:cNvPr id="6" name="Content Placeholder 4"/>
          <p:cNvPicPr>
            <a:picLocks noChangeAspect="1"/>
          </p:cNvPicPr>
          <p:nvPr/>
        </p:nvPicPr>
        <p:blipFill>
          <a:blip r:embed="rId3"/>
          <a:stretch>
            <a:fillRect/>
          </a:stretch>
        </p:blipFill>
        <p:spPr>
          <a:xfrm>
            <a:off x="9383265" y="1116623"/>
            <a:ext cx="2670987" cy="5002213"/>
          </a:xfrm>
          <a:prstGeom prst="rect">
            <a:avLst/>
          </a:prstGeom>
        </p:spPr>
      </p:pic>
    </p:spTree>
    <p:extLst>
      <p:ext uri="{BB962C8B-B14F-4D97-AF65-F5344CB8AC3E}">
        <p14:creationId xmlns:p14="http://schemas.microsoft.com/office/powerpoint/2010/main" val="28695510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a:defRPr/>
            </a:pPr>
            <a:r>
              <a:rPr lang="sl-SI" b="1">
                <a:solidFill>
                  <a:schemeClr val="hlink"/>
                </a:solidFill>
              </a:rPr>
              <a:t>Tabes dorsalis</a:t>
            </a:r>
            <a:endParaRPr lang="en-US" b="1">
              <a:solidFill>
                <a:schemeClr val="hlink"/>
              </a:solidFill>
            </a:endParaRPr>
          </a:p>
        </p:txBody>
      </p:sp>
      <p:sp>
        <p:nvSpPr>
          <p:cNvPr id="54275" name="Rectangle 3"/>
          <p:cNvSpPr>
            <a:spLocks noGrp="1" noChangeArrowheads="1"/>
          </p:cNvSpPr>
          <p:nvPr>
            <p:ph idx="1"/>
          </p:nvPr>
        </p:nvSpPr>
        <p:spPr>
          <a:xfrm>
            <a:off x="2057400" y="1828800"/>
            <a:ext cx="7848600" cy="4572000"/>
          </a:xfrm>
        </p:spPr>
        <p:txBody>
          <a:bodyPr>
            <a:normAutofit lnSpcReduction="10000"/>
          </a:bodyPr>
          <a:lstStyle/>
          <a:p>
            <a:pPr marL="411480">
              <a:lnSpc>
                <a:spcPct val="90000"/>
              </a:lnSpc>
              <a:buFont typeface="Wingdings"/>
              <a:buChar char=""/>
              <a:defRPr/>
            </a:pPr>
            <a:r>
              <a:rPr lang="sl-SI" sz="2400" dirty="0"/>
              <a:t>15-20 years after primary luetic infection</a:t>
            </a:r>
          </a:p>
          <a:p>
            <a:pPr marL="411480">
              <a:lnSpc>
                <a:spcPct val="90000"/>
              </a:lnSpc>
              <a:buFont typeface="Wingdings"/>
              <a:buChar char=""/>
              <a:defRPr/>
            </a:pPr>
            <a:r>
              <a:rPr lang="sl-SI" sz="2400" dirty="0"/>
              <a:t>Loss of neurons in the dorsal ganglia, degeneration of the posterior funiculus</a:t>
            </a:r>
          </a:p>
          <a:p>
            <a:pPr marL="411480">
              <a:lnSpc>
                <a:spcPct val="90000"/>
              </a:lnSpc>
              <a:buFont typeface="Wingdings"/>
              <a:buChar char=""/>
              <a:defRPr/>
            </a:pPr>
            <a:r>
              <a:rPr lang="sl-SI" sz="2400" dirty="0"/>
              <a:t>Clinical picture: Argyle-Robertson's pupil, areflexia, impairment of proprioceptive sensibility (Sink </a:t>
            </a:r>
            <a:r>
              <a:rPr lang="sl-SI" sz="2400" dirty="0" smtClean="0"/>
              <a:t>syndrome</a:t>
            </a:r>
            <a:r>
              <a:rPr lang="sl-SI" sz="2400" dirty="0"/>
              <a:t>)</a:t>
            </a:r>
          </a:p>
          <a:p>
            <a:pPr marL="411480">
              <a:lnSpc>
                <a:spcPct val="90000"/>
              </a:lnSpc>
              <a:buFont typeface="Wingdings"/>
              <a:buChar char=""/>
              <a:defRPr/>
            </a:pPr>
            <a:r>
              <a:rPr lang="sl-SI" sz="2400" dirty="0"/>
              <a:t>Autonomic dysfunction</a:t>
            </a:r>
          </a:p>
          <a:p>
            <a:pPr marL="411480">
              <a:lnSpc>
                <a:spcPct val="90000"/>
              </a:lnSpc>
              <a:buFont typeface="Wingdings"/>
              <a:buChar char=""/>
              <a:defRPr/>
            </a:pPr>
            <a:r>
              <a:rPr lang="sl-SI" sz="2400" dirty="0"/>
              <a:t>CSF: in 10-15% normal, in others pleocytosis, hyperproteinorachia</a:t>
            </a:r>
          </a:p>
          <a:p>
            <a:pPr marL="411480">
              <a:lnSpc>
                <a:spcPct val="90000"/>
              </a:lnSpc>
              <a:buFont typeface="Wingdings"/>
              <a:buChar char=""/>
              <a:defRPr/>
            </a:pPr>
            <a:r>
              <a:rPr lang="sl-SI" sz="2400" dirty="0"/>
              <a:t>Diagnosis: VDRL, Nelson's test</a:t>
            </a:r>
          </a:p>
          <a:p>
            <a:pPr marL="411480">
              <a:lnSpc>
                <a:spcPct val="90000"/>
              </a:lnSpc>
              <a:buFont typeface="Wingdings"/>
              <a:buChar char=""/>
              <a:defRPr/>
            </a:pPr>
            <a:r>
              <a:rPr lang="sl-SI" sz="2400" dirty="0"/>
              <a:t>Therapy: Penicillin G, </a:t>
            </a:r>
            <a:r>
              <a:rPr lang="sl-SI" sz="2400" dirty="0" smtClean="0"/>
              <a:t>i.v</a:t>
            </a:r>
            <a:r>
              <a:rPr lang="sl-SI" sz="2400" dirty="0"/>
              <a:t>. 14 days</a:t>
            </a:r>
          </a:p>
          <a:p>
            <a:pPr marL="411480">
              <a:lnSpc>
                <a:spcPct val="90000"/>
              </a:lnSpc>
              <a:buFont typeface="Wingdings"/>
              <a:buChar char=""/>
              <a:defRPr/>
            </a:pPr>
            <a:r>
              <a:rPr lang="sl-SI" sz="2400" dirty="0"/>
              <a:t>     or erythromycin, tetracyclines</a:t>
            </a:r>
            <a:endParaRPr lang="en-US" sz="2400" dirty="0"/>
          </a:p>
        </p:txBody>
      </p:sp>
      <p:sp>
        <p:nvSpPr>
          <p:cNvPr id="39940"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F4D227AE-B517-4D62-BC10-E6B2ACD182AA}"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3994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15D5372C-70E6-4F52-A03D-1F287C9542AD}" type="slidenum">
              <a:rPr lang="en-US" altLang="en-US" sz="1200">
                <a:solidFill>
                  <a:schemeClr val="tx2"/>
                </a:solidFill>
                <a:latin typeface="Times New Roman" panose="02020603050405020304" pitchFamily="18" charset="0"/>
              </a:rPr>
              <a:pPr>
                <a:spcBef>
                  <a:spcPct val="0"/>
                </a:spcBef>
                <a:buClrTx/>
                <a:buSzTx/>
                <a:buFontTx/>
                <a:buNone/>
              </a:pPr>
              <a:t>40</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val="2362692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2209800" y="76200"/>
            <a:ext cx="7772400" cy="609600"/>
          </a:xfrm>
        </p:spPr>
        <p:txBody>
          <a:bodyPr>
            <a:normAutofit fontScale="90000"/>
          </a:bodyPr>
          <a:lstStyle/>
          <a:p>
            <a:pPr>
              <a:defRPr/>
            </a:pPr>
            <a:r>
              <a:rPr lang="en-US" sz="2800" b="1" dirty="0">
                <a:solidFill>
                  <a:schemeClr val="hlink"/>
                </a:solidFill>
                <a:latin typeface="YUDutchR" charset="0"/>
              </a:rPr>
              <a:t>Conus </a:t>
            </a:r>
            <a:r>
              <a:rPr lang="en-US" sz="2800" b="1" dirty="0" err="1">
                <a:solidFill>
                  <a:schemeClr val="hlink"/>
                </a:solidFill>
                <a:latin typeface="YUDutchR" charset="0"/>
              </a:rPr>
              <a:t>medullaris</a:t>
            </a:r>
            <a:r>
              <a:rPr lang="en-US" sz="2800" b="1" dirty="0">
                <a:solidFill>
                  <a:schemeClr val="hlink"/>
                </a:solidFill>
                <a:latin typeface="YUDutchR" charset="0"/>
              </a:rPr>
              <a:t> and </a:t>
            </a:r>
            <a:r>
              <a:rPr lang="en-US" sz="2800" b="1" dirty="0" err="1">
                <a:solidFill>
                  <a:schemeClr val="hlink"/>
                </a:solidFill>
                <a:latin typeface="YUDutchR" charset="0"/>
              </a:rPr>
              <a:t>caudae</a:t>
            </a:r>
            <a:r>
              <a:rPr lang="en-US" sz="2800" b="1" dirty="0">
                <a:solidFill>
                  <a:schemeClr val="hlink"/>
                </a:solidFill>
                <a:latin typeface="YUDutchR" charset="0"/>
              </a:rPr>
              <a:t> </a:t>
            </a:r>
            <a:r>
              <a:rPr lang="en-US" sz="2800" b="1" dirty="0" err="1">
                <a:solidFill>
                  <a:schemeClr val="hlink"/>
                </a:solidFill>
                <a:latin typeface="YUDutchR" charset="0"/>
              </a:rPr>
              <a:t>equinae</a:t>
            </a:r>
            <a:r>
              <a:rPr lang="en-US" sz="2800" b="1" dirty="0">
                <a:solidFill>
                  <a:schemeClr val="hlink"/>
                </a:solidFill>
                <a:latin typeface="YUDutchR" charset="0"/>
              </a:rPr>
              <a:t> syndrome</a:t>
            </a:r>
          </a:p>
        </p:txBody>
      </p:sp>
      <p:sp>
        <p:nvSpPr>
          <p:cNvPr id="57347" name="Rectangle 3"/>
          <p:cNvSpPr>
            <a:spLocks noGrp="1" noChangeArrowheads="1"/>
          </p:cNvSpPr>
          <p:nvPr>
            <p:ph sz="half" idx="1"/>
          </p:nvPr>
        </p:nvSpPr>
        <p:spPr>
          <a:xfrm>
            <a:off x="1415562" y="762000"/>
            <a:ext cx="4604238" cy="5181600"/>
          </a:xfrm>
        </p:spPr>
        <p:txBody>
          <a:bodyPr>
            <a:normAutofit/>
          </a:bodyPr>
          <a:lstStyle/>
          <a:p>
            <a:pPr marL="411480">
              <a:lnSpc>
                <a:spcPct val="90000"/>
              </a:lnSpc>
              <a:buFont typeface="Wingdings"/>
              <a:buChar char=""/>
              <a:defRPr/>
            </a:pPr>
            <a:r>
              <a:rPr lang="en-US" b="1" dirty="0"/>
              <a:t>cone syndrome has an abrupt onset with bilateral presentation</a:t>
            </a:r>
          </a:p>
          <a:p>
            <a:pPr marL="411480">
              <a:lnSpc>
                <a:spcPct val="90000"/>
              </a:lnSpc>
              <a:buFont typeface="Wingdings"/>
              <a:buChar char=""/>
              <a:defRPr/>
            </a:pPr>
            <a:r>
              <a:rPr lang="en-US" b="1" dirty="0"/>
              <a:t>spontaneous pain rare and mild in the perineum</a:t>
            </a:r>
          </a:p>
          <a:p>
            <a:pPr marL="411480">
              <a:lnSpc>
                <a:spcPct val="90000"/>
              </a:lnSpc>
              <a:buFont typeface="Wingdings"/>
              <a:buChar char=""/>
              <a:defRPr/>
            </a:pPr>
            <a:r>
              <a:rPr lang="en-US" b="1" dirty="0"/>
              <a:t>muscle weakness absent or slight, symmetrical, rare </a:t>
            </a:r>
            <a:r>
              <a:rPr lang="en-US" b="1" dirty="0" err="1"/>
              <a:t>fasciculations</a:t>
            </a:r>
            <a:endParaRPr lang="en-US" b="1" dirty="0"/>
          </a:p>
          <a:p>
            <a:pPr marL="411480">
              <a:lnSpc>
                <a:spcPct val="90000"/>
              </a:lnSpc>
              <a:buFont typeface="Wingdings"/>
              <a:buChar char=""/>
              <a:defRPr/>
            </a:pPr>
            <a:r>
              <a:rPr lang="en-US" b="1" dirty="0"/>
              <a:t>symmetrical dissociation of sensibility, loss for pain and temperature stimuli and preserved for touch in the </a:t>
            </a:r>
            <a:r>
              <a:rPr lang="en-US" b="1" dirty="0" err="1"/>
              <a:t>perianogenital</a:t>
            </a:r>
            <a:r>
              <a:rPr lang="en-US" b="1" dirty="0"/>
              <a:t>, saddle distribution</a:t>
            </a:r>
          </a:p>
          <a:p>
            <a:pPr marL="411480">
              <a:lnSpc>
                <a:spcPct val="90000"/>
              </a:lnSpc>
              <a:buFont typeface="Wingdings"/>
              <a:buChar char=""/>
              <a:defRPr/>
            </a:pPr>
            <a:r>
              <a:rPr lang="en-US" b="1" dirty="0"/>
              <a:t>patellar and Achilles reflexes preserved</a:t>
            </a:r>
          </a:p>
          <a:p>
            <a:pPr marL="411480">
              <a:lnSpc>
                <a:spcPct val="90000"/>
              </a:lnSpc>
              <a:buFont typeface="Wingdings"/>
              <a:buChar char=""/>
              <a:defRPr/>
            </a:pPr>
            <a:r>
              <a:rPr lang="en-US" b="1" dirty="0" err="1"/>
              <a:t>Incontinentio</a:t>
            </a:r>
            <a:r>
              <a:rPr lang="en-US" b="1" dirty="0"/>
              <a:t> </a:t>
            </a:r>
            <a:r>
              <a:rPr lang="en-US" b="1" dirty="0" err="1"/>
              <a:t>urinae</a:t>
            </a:r>
            <a:r>
              <a:rPr lang="en-US" b="1" dirty="0"/>
              <a:t> et </a:t>
            </a:r>
            <a:r>
              <a:rPr lang="en-US" b="1" dirty="0" err="1"/>
              <a:t>alvi</a:t>
            </a:r>
            <a:r>
              <a:rPr lang="en-US" b="1" dirty="0"/>
              <a:t> from the very beginning</a:t>
            </a:r>
          </a:p>
          <a:p>
            <a:pPr marL="411480">
              <a:lnSpc>
                <a:spcPct val="90000"/>
              </a:lnSpc>
              <a:buFont typeface="Wingdings"/>
              <a:buChar char=""/>
              <a:defRPr/>
            </a:pPr>
            <a:r>
              <a:rPr lang="en-US" b="1" dirty="0"/>
              <a:t>impaired male sexual function</a:t>
            </a:r>
          </a:p>
        </p:txBody>
      </p:sp>
      <p:sp>
        <p:nvSpPr>
          <p:cNvPr id="57348" name="Rectangle 4"/>
          <p:cNvSpPr>
            <a:spLocks noGrp="1" noChangeArrowheads="1"/>
          </p:cNvSpPr>
          <p:nvPr>
            <p:ph sz="half" idx="2"/>
          </p:nvPr>
        </p:nvSpPr>
        <p:spPr>
          <a:xfrm>
            <a:off x="6172200" y="685800"/>
            <a:ext cx="4501662" cy="5181600"/>
          </a:xfrm>
        </p:spPr>
        <p:txBody>
          <a:bodyPr>
            <a:normAutofit/>
          </a:bodyPr>
          <a:lstStyle/>
          <a:p>
            <a:pPr marL="411480">
              <a:lnSpc>
                <a:spcPct val="90000"/>
              </a:lnSpc>
              <a:buFont typeface="Wingdings"/>
              <a:buChar char=""/>
              <a:defRPr/>
            </a:pPr>
            <a:r>
              <a:rPr lang="en-US" b="1" dirty="0"/>
              <a:t>cauda </a:t>
            </a:r>
            <a:r>
              <a:rPr lang="en-US" b="1" dirty="0" err="1"/>
              <a:t>equina</a:t>
            </a:r>
            <a:r>
              <a:rPr lang="en-US" b="1" dirty="0"/>
              <a:t> syndrome begins gradually and unilaterally, then asymmetrically</a:t>
            </a:r>
          </a:p>
          <a:p>
            <a:pPr marL="411480">
              <a:lnSpc>
                <a:spcPct val="90000"/>
              </a:lnSpc>
              <a:buFont typeface="Wingdings"/>
              <a:buChar char=""/>
              <a:defRPr/>
            </a:pPr>
            <a:r>
              <a:rPr lang="en-US" b="1" dirty="0"/>
              <a:t>spontaneous pain is strong, radicular and asymmetrical</a:t>
            </a:r>
          </a:p>
          <a:p>
            <a:pPr marL="411480">
              <a:lnSpc>
                <a:spcPct val="90000"/>
              </a:lnSpc>
              <a:buFont typeface="Wingdings"/>
              <a:buChar char=""/>
              <a:defRPr/>
            </a:pPr>
            <a:r>
              <a:rPr lang="en-US" b="1" dirty="0"/>
              <a:t>muscle paralysis is severe, asymmetric, </a:t>
            </a:r>
            <a:r>
              <a:rPr lang="en-US" b="1" dirty="0" err="1"/>
              <a:t>fasciculations</a:t>
            </a:r>
            <a:r>
              <a:rPr lang="en-US" b="1" dirty="0"/>
              <a:t> are noticeable</a:t>
            </a:r>
          </a:p>
          <a:p>
            <a:pPr marL="411480">
              <a:lnSpc>
                <a:spcPct val="90000"/>
              </a:lnSpc>
              <a:buFont typeface="Wingdings"/>
              <a:buChar char=""/>
              <a:defRPr/>
            </a:pPr>
            <a:r>
              <a:rPr lang="en-US" b="1" dirty="0"/>
              <a:t>asymmetric </a:t>
            </a:r>
            <a:r>
              <a:rPr lang="sr-Latn-RS" b="1" dirty="0" smtClean="0"/>
              <a:t>loss</a:t>
            </a:r>
            <a:r>
              <a:rPr lang="en-US" b="1" dirty="0" smtClean="0"/>
              <a:t> </a:t>
            </a:r>
            <a:r>
              <a:rPr lang="en-US" b="1" dirty="0"/>
              <a:t>of superficial sensibility saddle distribution, without dissociation</a:t>
            </a:r>
          </a:p>
          <a:p>
            <a:pPr marL="411480">
              <a:lnSpc>
                <a:spcPct val="90000"/>
              </a:lnSpc>
              <a:buFont typeface="Wingdings"/>
              <a:buChar char=""/>
              <a:defRPr/>
            </a:pPr>
            <a:r>
              <a:rPr lang="en-US" b="1" dirty="0"/>
              <a:t>patellar and Achilles reflexes may be extinguished</a:t>
            </a:r>
          </a:p>
          <a:p>
            <a:pPr marL="411480">
              <a:lnSpc>
                <a:spcPct val="90000"/>
              </a:lnSpc>
              <a:buFont typeface="Wingdings"/>
              <a:buChar char=""/>
              <a:defRPr/>
            </a:pPr>
            <a:r>
              <a:rPr lang="en-US" b="1" dirty="0"/>
              <a:t>sphincter function disorder occurs later and to a milder extent</a:t>
            </a:r>
          </a:p>
          <a:p>
            <a:pPr marL="411480">
              <a:lnSpc>
                <a:spcPct val="90000"/>
              </a:lnSpc>
              <a:buFont typeface="Wingdings"/>
              <a:buChar char=""/>
              <a:defRPr/>
            </a:pPr>
            <a:r>
              <a:rPr lang="en-US" b="1" dirty="0"/>
              <a:t>disorder of male sexual function mildly expressed</a:t>
            </a:r>
            <a:endParaRPr lang="en-US" sz="1800" b="1" dirty="0"/>
          </a:p>
        </p:txBody>
      </p:sp>
      <p:sp>
        <p:nvSpPr>
          <p:cNvPr id="40965" name="Date Placeholder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330B631A-F2D0-4995-855F-238E40426243}"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40966"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9AF7FA36-AE11-4D09-875D-5EA3FDA35C23}" type="slidenum">
              <a:rPr lang="en-US" altLang="en-US" sz="1200">
                <a:solidFill>
                  <a:schemeClr val="tx2"/>
                </a:solidFill>
                <a:latin typeface="Times New Roman" panose="02020603050405020304" pitchFamily="18" charset="0"/>
              </a:rPr>
              <a:pPr>
                <a:spcBef>
                  <a:spcPct val="0"/>
                </a:spcBef>
                <a:buClrTx/>
                <a:buSzTx/>
                <a:buFontTx/>
                <a:buNone/>
              </a:pPr>
              <a:t>41</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val="5230524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Date Placeholder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AC44B17E-6C9F-4329-9F27-34352D91455F}"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4301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62F0D3CF-402F-4DBE-A9E1-F9F9E763D4FE}" type="slidenum">
              <a:rPr lang="en-US" altLang="en-US" sz="1200">
                <a:solidFill>
                  <a:schemeClr val="tx2"/>
                </a:solidFill>
                <a:latin typeface="Times New Roman" panose="02020603050405020304" pitchFamily="18" charset="0"/>
              </a:rPr>
              <a:pPr>
                <a:spcBef>
                  <a:spcPct val="0"/>
                </a:spcBef>
                <a:buClrTx/>
                <a:buSzTx/>
                <a:buFontTx/>
                <a:buNone/>
              </a:pPr>
              <a:t>42</a:t>
            </a:fld>
            <a:endParaRPr lang="en-US" altLang="en-US" sz="1200">
              <a:solidFill>
                <a:schemeClr val="tx2"/>
              </a:solidFill>
              <a:latin typeface="Times New Roman" panose="02020603050405020304" pitchFamily="18" charset="0"/>
            </a:endParaRPr>
          </a:p>
        </p:txBody>
      </p:sp>
      <p:pic>
        <p:nvPicPr>
          <p:cNvPr id="43012" name="Picture 2" descr="caudaequin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1" y="66676"/>
            <a:ext cx="4987925" cy="679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78062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2209800" y="-76200"/>
            <a:ext cx="7772400" cy="797169"/>
          </a:xfrm>
        </p:spPr>
        <p:txBody>
          <a:bodyPr/>
          <a:lstStyle/>
          <a:p>
            <a:pPr>
              <a:defRPr/>
            </a:pPr>
            <a:r>
              <a:rPr lang="sl-SI" sz="3600" b="1" dirty="0">
                <a:solidFill>
                  <a:schemeClr val="folHlink"/>
                </a:solidFill>
              </a:rPr>
              <a:t>Myelosis funicularis</a:t>
            </a:r>
            <a:endParaRPr lang="en-US" sz="3600" b="1" dirty="0">
              <a:solidFill>
                <a:schemeClr val="folHlink"/>
              </a:solidFill>
            </a:endParaRPr>
          </a:p>
        </p:txBody>
      </p:sp>
      <p:sp>
        <p:nvSpPr>
          <p:cNvPr id="55299" name="Rectangle 3"/>
          <p:cNvSpPr>
            <a:spLocks noGrp="1" noChangeArrowheads="1"/>
          </p:cNvSpPr>
          <p:nvPr>
            <p:ph idx="1"/>
          </p:nvPr>
        </p:nvSpPr>
        <p:spPr>
          <a:xfrm>
            <a:off x="2209800" y="914400"/>
            <a:ext cx="7772400" cy="4114800"/>
          </a:xfrm>
        </p:spPr>
        <p:txBody>
          <a:bodyPr>
            <a:normAutofit fontScale="92500" lnSpcReduction="20000"/>
          </a:bodyPr>
          <a:lstStyle/>
          <a:p>
            <a:pPr marL="411480">
              <a:lnSpc>
                <a:spcPct val="90000"/>
              </a:lnSpc>
              <a:buFont typeface="Wingdings"/>
              <a:buChar char=""/>
              <a:defRPr/>
            </a:pPr>
            <a:r>
              <a:rPr lang="en-US" sz="2400" dirty="0"/>
              <a:t>Cause: vitamin B12 deficiency</a:t>
            </a:r>
          </a:p>
          <a:p>
            <a:pPr marL="411480">
              <a:lnSpc>
                <a:spcPct val="90000"/>
              </a:lnSpc>
              <a:buFont typeface="Wingdings"/>
              <a:buChar char=""/>
              <a:defRPr/>
            </a:pPr>
            <a:r>
              <a:rPr lang="en-US" sz="2400" dirty="0"/>
              <a:t>Hematological: pernicious anemia</a:t>
            </a:r>
          </a:p>
          <a:p>
            <a:pPr marL="411480">
              <a:lnSpc>
                <a:spcPct val="90000"/>
              </a:lnSpc>
              <a:buFont typeface="Wingdings"/>
              <a:buChar char=""/>
              <a:defRPr/>
            </a:pPr>
            <a:r>
              <a:rPr lang="en-US" sz="2400" dirty="0"/>
              <a:t>Neurological: degeneration of the posterior and lateral columns of the spinal cord, occasionally of the brain, peripheral nerves, n. </a:t>
            </a:r>
            <a:r>
              <a:rPr lang="en-US" sz="2400" dirty="0" smtClean="0"/>
              <a:t>optic</a:t>
            </a:r>
            <a:r>
              <a:rPr lang="sr-Latn-RS" sz="2400" dirty="0" smtClean="0"/>
              <a:t>us</a:t>
            </a:r>
            <a:endParaRPr lang="en-US" sz="2400" dirty="0"/>
          </a:p>
          <a:p>
            <a:pPr marL="411480">
              <a:lnSpc>
                <a:spcPct val="90000"/>
              </a:lnSpc>
              <a:buFont typeface="Wingdings"/>
              <a:buChar char=""/>
              <a:defRPr/>
            </a:pPr>
            <a:r>
              <a:rPr lang="en-US" sz="2400" dirty="0"/>
              <a:t>Ataxic </a:t>
            </a:r>
            <a:r>
              <a:rPr lang="en-US" sz="2400" dirty="0" err="1" smtClean="0"/>
              <a:t>quadri</a:t>
            </a:r>
            <a:r>
              <a:rPr lang="sr-Latn-RS" sz="2400" dirty="0" smtClean="0"/>
              <a:t>paresis</a:t>
            </a:r>
            <a:r>
              <a:rPr lang="en-US" sz="2400" dirty="0" smtClean="0"/>
              <a:t> </a:t>
            </a:r>
            <a:r>
              <a:rPr lang="en-US" sz="2400" dirty="0"/>
              <a:t>or </a:t>
            </a:r>
            <a:r>
              <a:rPr lang="en-US" sz="2400" dirty="0" err="1"/>
              <a:t>paraparesis</a:t>
            </a:r>
            <a:r>
              <a:rPr lang="en-US" sz="2400" dirty="0"/>
              <a:t>, </a:t>
            </a:r>
            <a:endParaRPr lang="sr-Latn-RS" sz="2400" dirty="0" smtClean="0"/>
          </a:p>
          <a:p>
            <a:pPr marL="411480">
              <a:lnSpc>
                <a:spcPct val="90000"/>
              </a:lnSpc>
              <a:buFont typeface="Wingdings"/>
              <a:buChar char=""/>
              <a:defRPr/>
            </a:pPr>
            <a:r>
              <a:rPr lang="sr-Latn-RS" sz="2400" dirty="0" smtClean="0"/>
              <a:t>Areflexia</a:t>
            </a:r>
            <a:r>
              <a:rPr lang="sr-Latn-RS" sz="2400" dirty="0"/>
              <a:t> </a:t>
            </a:r>
            <a:r>
              <a:rPr lang="sr-Latn-RS" sz="2400" dirty="0" smtClean="0"/>
              <a:t>and reflex of</a:t>
            </a:r>
            <a:r>
              <a:rPr lang="en-US" sz="2400" dirty="0" smtClean="0"/>
              <a:t> </a:t>
            </a:r>
            <a:r>
              <a:rPr lang="en-US" sz="2400" dirty="0"/>
              <a:t>Babinski ("</a:t>
            </a:r>
            <a:r>
              <a:rPr lang="en-US" sz="2400" dirty="0" err="1" smtClean="0"/>
              <a:t>Kruzon’s</a:t>
            </a:r>
            <a:r>
              <a:rPr lang="en-US" sz="2400" dirty="0" smtClean="0"/>
              <a:t>" syndrome)</a:t>
            </a:r>
            <a:endParaRPr lang="en-US" sz="2400" dirty="0"/>
          </a:p>
          <a:p>
            <a:pPr marL="411480">
              <a:lnSpc>
                <a:spcPct val="90000"/>
              </a:lnSpc>
              <a:buFont typeface="Wingdings"/>
              <a:buChar char=""/>
              <a:defRPr/>
            </a:pPr>
            <a:r>
              <a:rPr lang="en-US" sz="2400" dirty="0"/>
              <a:t>Damaged vibrational and deep positional sensibility</a:t>
            </a:r>
          </a:p>
          <a:p>
            <a:pPr marL="411480">
              <a:lnSpc>
                <a:spcPct val="90000"/>
              </a:lnSpc>
              <a:buFont typeface="Wingdings"/>
              <a:buChar char=""/>
              <a:defRPr/>
            </a:pPr>
            <a:r>
              <a:rPr lang="en-US" sz="2400" dirty="0"/>
              <a:t>Diagnosis: megaloblastic anemia (high </a:t>
            </a:r>
            <a:r>
              <a:rPr lang="en-US" sz="2400" dirty="0" smtClean="0"/>
              <a:t>level of MCV</a:t>
            </a:r>
            <a:r>
              <a:rPr lang="en-US" sz="2400" dirty="0"/>
              <a:t>), decreased B12 in the blood, </a:t>
            </a:r>
            <a:r>
              <a:rPr lang="en-US" sz="2400" dirty="0" err="1"/>
              <a:t>antiparietal</a:t>
            </a:r>
            <a:r>
              <a:rPr lang="en-US" sz="2400" dirty="0"/>
              <a:t> </a:t>
            </a:r>
            <a:r>
              <a:rPr lang="en-US" sz="2400" dirty="0" smtClean="0"/>
              <a:t>AB </a:t>
            </a:r>
            <a:r>
              <a:rPr lang="en-US" sz="2400" dirty="0"/>
              <a:t>positive</a:t>
            </a:r>
          </a:p>
          <a:p>
            <a:pPr marL="411480">
              <a:lnSpc>
                <a:spcPct val="90000"/>
              </a:lnSpc>
              <a:buFont typeface="Wingdings"/>
              <a:buChar char=""/>
              <a:defRPr/>
            </a:pPr>
            <a:r>
              <a:rPr lang="en-US" sz="2400" dirty="0"/>
              <a:t>Therapy: B12 </a:t>
            </a:r>
            <a:r>
              <a:rPr lang="en-US" sz="2400" dirty="0" err="1"/>
              <a:t>vit</a:t>
            </a:r>
            <a:r>
              <a:rPr lang="en-US" sz="2400" dirty="0"/>
              <a:t>. 1000 grams per day for two weeks, then twice a week for a year, once a month until the end of </a:t>
            </a:r>
            <a:r>
              <a:rPr lang="en-US" sz="2400" dirty="0" smtClean="0"/>
              <a:t>life</a:t>
            </a:r>
            <a:endParaRPr lang="en-US" sz="2400" dirty="0"/>
          </a:p>
          <a:p>
            <a:pPr marL="411480">
              <a:lnSpc>
                <a:spcPct val="90000"/>
              </a:lnSpc>
              <a:buFont typeface="Wingdings"/>
              <a:buChar char=""/>
              <a:defRPr/>
            </a:pPr>
            <a:endParaRPr lang="en-US" sz="2400" b="1" dirty="0"/>
          </a:p>
        </p:txBody>
      </p:sp>
      <p:sp>
        <p:nvSpPr>
          <p:cNvPr id="44036"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A2268C57-6596-4B1D-A4AA-3921498C3EDD}"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4403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A544CD0A-4B64-4FE5-8598-54E1EC15EC61}" type="slidenum">
              <a:rPr lang="en-US" altLang="en-US" sz="1200">
                <a:solidFill>
                  <a:schemeClr val="tx2"/>
                </a:solidFill>
                <a:latin typeface="Times New Roman" panose="02020603050405020304" pitchFamily="18" charset="0"/>
              </a:rPr>
              <a:pPr>
                <a:spcBef>
                  <a:spcPct val="0"/>
                </a:spcBef>
                <a:buClrTx/>
                <a:buSzTx/>
                <a:buFontTx/>
                <a:buNone/>
              </a:pPr>
              <a:t>43</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val="25694631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2849564" y="344488"/>
            <a:ext cx="7634287" cy="1141412"/>
          </a:xfrm>
        </p:spPr>
        <p:txBody>
          <a:bodyPr>
            <a:normAutofit fontScale="90000"/>
          </a:bodyPr>
          <a:lstStyle/>
          <a:p>
            <a:pPr>
              <a:defRPr/>
            </a:pPr>
            <a:r>
              <a:rPr lang="en-US" sz="2400" b="1" dirty="0">
                <a:solidFill>
                  <a:schemeClr val="folHlink"/>
                </a:solidFill>
              </a:rPr>
              <a:t/>
            </a:r>
            <a:br>
              <a:rPr lang="en-US" sz="2400" b="1" dirty="0">
                <a:solidFill>
                  <a:schemeClr val="folHlink"/>
                </a:solidFill>
              </a:rPr>
            </a:br>
            <a:r>
              <a:rPr lang="en-US" dirty="0">
                <a:solidFill>
                  <a:schemeClr val="folHlink"/>
                </a:solidFill>
              </a:rPr>
              <a:t>D</a:t>
            </a:r>
            <a:r>
              <a:rPr lang="en-US" dirty="0" smtClean="0">
                <a:solidFill>
                  <a:schemeClr val="folHlink"/>
                </a:solidFill>
              </a:rPr>
              <a:t>ifferential diagnosis of compressive myelopathies</a:t>
            </a:r>
            <a:r>
              <a:rPr lang="sr-Latn-CS" b="1" dirty="0">
                <a:solidFill>
                  <a:schemeClr val="folHlink"/>
                </a:solidFill>
              </a:rPr>
              <a:t/>
            </a:r>
            <a:br>
              <a:rPr lang="sr-Latn-CS" b="1" dirty="0">
                <a:solidFill>
                  <a:schemeClr val="folHlink"/>
                </a:solidFill>
              </a:rPr>
            </a:br>
            <a:endParaRPr lang="en-US" b="1" dirty="0">
              <a:solidFill>
                <a:schemeClr val="folHlink"/>
              </a:solidFill>
            </a:endParaRPr>
          </a:p>
        </p:txBody>
      </p:sp>
      <p:sp>
        <p:nvSpPr>
          <p:cNvPr id="50179" name="Rectangle 3"/>
          <p:cNvSpPr>
            <a:spLocks noGrp="1" noChangeArrowheads="1"/>
          </p:cNvSpPr>
          <p:nvPr>
            <p:ph idx="1"/>
          </p:nvPr>
        </p:nvSpPr>
        <p:spPr/>
        <p:txBody>
          <a:bodyPr/>
          <a:lstStyle/>
          <a:p>
            <a:pPr>
              <a:lnSpc>
                <a:spcPct val="90000"/>
              </a:lnSpc>
            </a:pPr>
            <a:r>
              <a:rPr lang="sr-Latn-CS" altLang="en-US" b="1" dirty="0"/>
              <a:t>Tumor lesions</a:t>
            </a:r>
          </a:p>
          <a:p>
            <a:pPr>
              <a:lnSpc>
                <a:spcPct val="90000"/>
              </a:lnSpc>
            </a:pPr>
            <a:endParaRPr lang="sr-Latn-CS" altLang="en-US" b="1" dirty="0"/>
          </a:p>
          <a:p>
            <a:pPr>
              <a:lnSpc>
                <a:spcPct val="90000"/>
              </a:lnSpc>
            </a:pPr>
            <a:r>
              <a:rPr lang="sr-Latn-CS" altLang="en-US" b="1" dirty="0"/>
              <a:t>epidural</a:t>
            </a:r>
          </a:p>
          <a:p>
            <a:pPr>
              <a:lnSpc>
                <a:spcPct val="90000"/>
              </a:lnSpc>
            </a:pPr>
            <a:r>
              <a:rPr lang="sr-Latn-CS" altLang="en-US" b="1" dirty="0"/>
              <a:t>intradural-extramedullary (meningoma, neurofibroma, leptomeningeal metastases)</a:t>
            </a:r>
          </a:p>
          <a:p>
            <a:pPr>
              <a:lnSpc>
                <a:spcPct val="90000"/>
              </a:lnSpc>
            </a:pPr>
            <a:r>
              <a:rPr lang="sr-Latn-CS" altLang="en-US" b="1" dirty="0"/>
              <a:t>intramedullary</a:t>
            </a:r>
            <a:endParaRPr lang="sr-Latn-CS" altLang="en-US" b="1" dirty="0" smtClean="0"/>
          </a:p>
        </p:txBody>
      </p:sp>
      <p:sp>
        <p:nvSpPr>
          <p:cNvPr id="50180"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7EBC9557-6305-446F-AF68-D741A5CCAFF8}"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5018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22DC9A71-DC07-425F-92C1-CF523AB040E2}" type="slidenum">
              <a:rPr lang="en-US" altLang="en-US" sz="1200">
                <a:solidFill>
                  <a:schemeClr val="tx2"/>
                </a:solidFill>
                <a:latin typeface="Times New Roman" panose="02020603050405020304" pitchFamily="18" charset="0"/>
              </a:rPr>
              <a:pPr>
                <a:spcBef>
                  <a:spcPct val="0"/>
                </a:spcBef>
                <a:buClrTx/>
                <a:buSzTx/>
                <a:buFontTx/>
                <a:buNone/>
              </a:pPr>
              <a:t>44</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val="8634304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Date Placeholder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15A668B6-A4D3-4362-A575-930D7C229C70}"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5120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15051401-FD9A-4766-89DA-B9307D696C17}" type="slidenum">
              <a:rPr lang="en-US" altLang="en-US" sz="1200">
                <a:solidFill>
                  <a:schemeClr val="tx2"/>
                </a:solidFill>
                <a:latin typeface="Times New Roman" panose="02020603050405020304" pitchFamily="18" charset="0"/>
              </a:rPr>
              <a:pPr>
                <a:spcBef>
                  <a:spcPct val="0"/>
                </a:spcBef>
                <a:buClrTx/>
                <a:buSzTx/>
                <a:buFontTx/>
                <a:buNone/>
              </a:pPr>
              <a:t>45</a:t>
            </a:fld>
            <a:endParaRPr lang="en-US" altLang="en-US" sz="1200">
              <a:solidFill>
                <a:schemeClr val="tx2"/>
              </a:solidFill>
              <a:latin typeface="Times New Roman" panose="02020603050405020304" pitchFamily="18" charset="0"/>
            </a:endParaRPr>
          </a:p>
        </p:txBody>
      </p:sp>
      <p:pic>
        <p:nvPicPr>
          <p:cNvPr id="51204" name="Picture 2" descr="spinalcord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52400"/>
            <a:ext cx="3962400"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3" descr="spinalcord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228600"/>
            <a:ext cx="3341688" cy="632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78731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p:cNvSpPr>
          <p:nvPr>
            <p:ph type="title" idx="429496729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53251" name="Rectangle 3"/>
          <p:cNvSpPr>
            <a:spLocks noGrp="1"/>
          </p:cNvSpPr>
          <p:nvPr>
            <p:ph type="body" idx="4294967295"/>
          </p:nvPr>
        </p:nvSpPr>
        <p:spPr/>
        <p:txBody>
          <a:bodyPr/>
          <a:lstStyle/>
          <a:p>
            <a:pPr eaLnBrk="1" hangingPunct="1"/>
            <a:endParaRPr lang="en-US" altLang="en-US" smtClean="0"/>
          </a:p>
        </p:txBody>
      </p:sp>
      <p:sp>
        <p:nvSpPr>
          <p:cNvPr id="53252" name="AutoShape 5" descr="&amp;Rcy;&amp;iecy;&amp;zcy;&amp;ucy;&amp;lcy;&amp;tcy;&amp;acy;&amp;tcy; &amp;scy;&amp;lcy;&amp;icy;&amp;kcy;&amp;acy; &amp;zcy;&amp;acy; &amp;Acy;&amp;ucy;&amp;tcy;&amp;ocy;&amp;ncy;&amp;ocy;&amp;mcy;&amp;ncy;&amp;icy; &amp;ncy;&amp;iecy;&amp;rcy;&amp;vcy;&amp;ncy;&amp;icy; &amp;scy;&amp;icy;&amp;scy;&amp;tcy;&amp;iecy;&amp;mcy;"/>
          <p:cNvSpPr>
            <a:spLocks noChangeAspect="1" noChangeArrowheads="1"/>
          </p:cNvSpPr>
          <p:nvPr/>
        </p:nvSpPr>
        <p:spPr bwMode="auto">
          <a:xfrm>
            <a:off x="1679575" y="460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FontTx/>
              <a:buNone/>
            </a:pPr>
            <a:endParaRPr lang="en-US" altLang="en-US" sz="4400">
              <a:latin typeface="Calibri" panose="020F0502020204030204" pitchFamily="34" charset="0"/>
            </a:endParaRPr>
          </a:p>
        </p:txBody>
      </p:sp>
      <p:sp>
        <p:nvSpPr>
          <p:cNvPr id="53253" name="AutoShape 7" descr="&amp;Rcy;&amp;iecy;&amp;zcy;&amp;ucy;&amp;lcy;&amp;tcy;&amp;acy;&amp;tcy; &amp;scy;&amp;lcy;&amp;icy;&amp;kcy;&amp;acy; &amp;zcy;&amp;acy; &amp;Acy;&amp;ucy;&amp;tcy;&amp;ocy;&amp;ncy;&amp;ocy;&amp;mcy;&amp;ncy;&amp;icy; &amp;ncy;&amp;iecy;&amp;rcy;&amp;vcy;&amp;ncy;&amp;icy; &amp;scy;&amp;icy;&amp;scy;&amp;tcy;&amp;iecy;&amp;mcy;"/>
          <p:cNvSpPr>
            <a:spLocks noChangeAspect="1" noChangeArrowheads="1"/>
          </p:cNvSpPr>
          <p:nvPr/>
        </p:nvSpPr>
        <p:spPr bwMode="auto">
          <a:xfrm>
            <a:off x="1679575" y="46039"/>
            <a:ext cx="6076950" cy="456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FontTx/>
              <a:buNone/>
            </a:pPr>
            <a:endParaRPr lang="en-US" altLang="en-US" sz="4400">
              <a:latin typeface="Calibri" panose="020F0502020204030204" pitchFamily="34" charset="0"/>
            </a:endParaRPr>
          </a:p>
        </p:txBody>
      </p:sp>
      <p:sp>
        <p:nvSpPr>
          <p:cNvPr id="53254" name="AutoShape 9" descr="&amp;Scy;&amp;rcy;&amp;ocy;&amp;dcy;&amp;ncy;&amp;acy; &amp;scy;&amp;lcy;&amp;icy;&amp;kcy;&amp;acy;"/>
          <p:cNvSpPr>
            <a:spLocks noChangeAspect="1" noChangeArrowheads="1"/>
          </p:cNvSpPr>
          <p:nvPr/>
        </p:nvSpPr>
        <p:spPr bwMode="auto">
          <a:xfrm>
            <a:off x="1679575" y="46039"/>
            <a:ext cx="6076950" cy="456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FontTx/>
              <a:buNone/>
            </a:pPr>
            <a:endParaRPr lang="en-US" altLang="en-US" sz="4400">
              <a:latin typeface="Calibri" panose="020F0502020204030204" pitchFamily="34" charset="0"/>
            </a:endParaRPr>
          </a:p>
        </p:txBody>
      </p:sp>
      <p:sp>
        <p:nvSpPr>
          <p:cNvPr id="53255" name="AutoShape 11" descr="&amp;Scy;&amp;rcy;&amp;ocy;&amp;dcy;&amp;ncy;&amp;acy; &amp;scy;&amp;lcy;&amp;icy;&amp;kcy;&amp;acy;"/>
          <p:cNvSpPr>
            <a:spLocks noChangeAspect="1" noChangeArrowheads="1"/>
          </p:cNvSpPr>
          <p:nvPr/>
        </p:nvSpPr>
        <p:spPr bwMode="auto">
          <a:xfrm>
            <a:off x="1679575" y="46039"/>
            <a:ext cx="6076950" cy="456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FontTx/>
              <a:buNone/>
            </a:pPr>
            <a:endParaRPr lang="en-US" altLang="en-US" sz="4400">
              <a:latin typeface="Calibri" panose="020F0502020204030204" pitchFamily="34" charset="0"/>
            </a:endParaRPr>
          </a:p>
        </p:txBody>
      </p:sp>
      <p:pic>
        <p:nvPicPr>
          <p:cNvPr id="53256" name="Picture 13" descr="periferni-i-autonomni-nervni-sistem-7-638"/>
          <p:cNvPicPr>
            <a:picLocks noChangeAspect="1" noChangeArrowheads="1"/>
          </p:cNvPicPr>
          <p:nvPr/>
        </p:nvPicPr>
        <p:blipFill rotWithShape="1">
          <a:blip r:embed="rId2">
            <a:extLst>
              <a:ext uri="{28A0092B-C50C-407E-A947-70E740481C1C}">
                <a14:useLocalDpi xmlns:a14="http://schemas.microsoft.com/office/drawing/2010/main" val="0"/>
              </a:ext>
            </a:extLst>
          </a:blip>
          <a:srcRect l="15227" t="48695" r="7791" b="1065"/>
          <a:stretch/>
        </p:blipFill>
        <p:spPr bwMode="auto">
          <a:xfrm>
            <a:off x="1362807" y="492369"/>
            <a:ext cx="8097715" cy="5108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189819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p:cNvSpPr>
          <p:nvPr>
            <p:ph type="title" idx="4294967295"/>
          </p:nvPr>
        </p:nvSpPr>
        <p:spPr bwMode="auto">
          <a:xfrm>
            <a:off x="1534696" y="184639"/>
            <a:ext cx="9520158" cy="1195754"/>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a:defRPr/>
            </a:pPr>
            <a:r>
              <a:rPr lang="en-US" dirty="0" smtClean="0"/>
              <a:t>Parasympathetic</a:t>
            </a:r>
            <a:r>
              <a:rPr lang="sr-Latn-RS" dirty="0" smtClean="0"/>
              <a:t> </a:t>
            </a:r>
            <a:r>
              <a:rPr lang="en-US" dirty="0" smtClean="0"/>
              <a:t>system </a:t>
            </a:r>
            <a:endParaRPr lang="en-US" altLang="en-US" dirty="0" smtClean="0"/>
          </a:p>
        </p:txBody>
      </p:sp>
      <p:sp>
        <p:nvSpPr>
          <p:cNvPr id="56323" name="Rectangle 3"/>
          <p:cNvSpPr>
            <a:spLocks noGrp="1"/>
          </p:cNvSpPr>
          <p:nvPr>
            <p:ph type="body" idx="4294967295"/>
          </p:nvPr>
        </p:nvSpPr>
        <p:spPr>
          <a:xfrm>
            <a:off x="1446773" y="1110124"/>
            <a:ext cx="9520158" cy="4261976"/>
          </a:xfrm>
        </p:spPr>
        <p:txBody>
          <a:bodyPr>
            <a:normAutofit lnSpcReduction="10000"/>
          </a:bodyPr>
          <a:lstStyle/>
          <a:p>
            <a:r>
              <a:rPr lang="en-US" altLang="en-US" b="1" u="sng" dirty="0"/>
              <a:t>Cranial </a:t>
            </a:r>
            <a:endParaRPr lang="en-US" altLang="en-US" b="1" u="sng" dirty="0" smtClean="0"/>
          </a:p>
          <a:p>
            <a:r>
              <a:rPr lang="en-US" altLang="en-US" b="1" u="sng" dirty="0" smtClean="0"/>
              <a:t>(</a:t>
            </a:r>
            <a:r>
              <a:rPr lang="en-US" altLang="en-US" b="1" u="sng" dirty="0"/>
              <a:t>PSY nuclei of the mesencephalon, pons and medulla)</a:t>
            </a:r>
          </a:p>
          <a:p>
            <a:r>
              <a:rPr lang="en-US" altLang="en-US" b="1" u="sng" dirty="0"/>
              <a:t>Edinger-Westphal </a:t>
            </a:r>
            <a:r>
              <a:rPr lang="en-US" altLang="en-US" b="1" u="sng" dirty="0" smtClean="0"/>
              <a:t>nucleus</a:t>
            </a:r>
            <a:endParaRPr lang="en-US" altLang="en-US" b="1" u="sng" dirty="0"/>
          </a:p>
          <a:p>
            <a:r>
              <a:rPr lang="en-US" altLang="en-US" b="1" u="sng" dirty="0"/>
              <a:t> superior and inferior salivary nuclei</a:t>
            </a:r>
          </a:p>
          <a:p>
            <a:r>
              <a:rPr lang="en-US" altLang="en-US" b="1" u="sng" dirty="0"/>
              <a:t> dorsal motor </a:t>
            </a:r>
            <a:r>
              <a:rPr lang="en-US" altLang="en-US" b="1" u="sng" dirty="0" smtClean="0"/>
              <a:t>nucleus </a:t>
            </a:r>
            <a:r>
              <a:rPr lang="en-US" altLang="en-US" b="1" u="sng" dirty="0"/>
              <a:t>n. </a:t>
            </a:r>
            <a:r>
              <a:rPr lang="en-US" altLang="en-US" b="1" u="sng" dirty="0" err="1"/>
              <a:t>vagus</a:t>
            </a:r>
            <a:endParaRPr lang="en-US" altLang="en-US" b="1" u="sng" dirty="0"/>
          </a:p>
          <a:p>
            <a:endParaRPr lang="en-US" altLang="en-US" b="1" u="sng" dirty="0"/>
          </a:p>
          <a:p>
            <a:r>
              <a:rPr lang="en-US" altLang="en-US" b="1" u="sng" dirty="0" smtClean="0"/>
              <a:t>Sacral</a:t>
            </a:r>
            <a:endParaRPr lang="en-US" altLang="en-US" b="1" u="sng" dirty="0"/>
          </a:p>
          <a:p>
            <a:r>
              <a:rPr lang="en-US" altLang="en-US" b="1" u="sng" dirty="0"/>
              <a:t>Lateral horns of S2, S3, S4 spinal cord segments</a:t>
            </a:r>
          </a:p>
          <a:p>
            <a:r>
              <a:rPr lang="en-US" altLang="en-US" b="1" u="sng" dirty="0"/>
              <a:t>Axons of sacral neurons - preganglionic fibers</a:t>
            </a:r>
          </a:p>
          <a:p>
            <a:r>
              <a:rPr lang="en-US" altLang="en-US" b="1" u="sng" dirty="0"/>
              <a:t>Ganglions in the walls of the colon, bladder and more</a:t>
            </a:r>
          </a:p>
          <a:p>
            <a:r>
              <a:rPr lang="en-US" altLang="en-US" b="1" u="sng" dirty="0"/>
              <a:t>Short postganglionic fibers</a:t>
            </a:r>
            <a:endParaRPr lang="en-US" altLang="en-US" b="1" u="sng" dirty="0" smtClean="0"/>
          </a:p>
        </p:txBody>
      </p:sp>
    </p:spTree>
    <p:extLst>
      <p:ext uri="{BB962C8B-B14F-4D97-AF65-F5344CB8AC3E}">
        <p14:creationId xmlns:p14="http://schemas.microsoft.com/office/powerpoint/2010/main" val="406313228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p:cNvSpPr>
          <p:nvPr>
            <p:ph type="title" idx="429496729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58371" name="Rectangle 3"/>
          <p:cNvSpPr>
            <a:spLocks noGrp="1"/>
          </p:cNvSpPr>
          <p:nvPr>
            <p:ph type="body" idx="4294967295"/>
          </p:nvPr>
        </p:nvSpPr>
        <p:spPr/>
        <p:txBody>
          <a:bodyPr/>
          <a:lstStyle/>
          <a:p>
            <a:pPr eaLnBrk="1" hangingPunct="1"/>
            <a:endParaRPr lang="en-US" altLang="en-US" smtClean="0"/>
          </a:p>
        </p:txBody>
      </p:sp>
      <p:pic>
        <p:nvPicPr>
          <p:cNvPr id="58372" name="Picture 5" descr="&amp;Rcy;&amp;iecy;&amp;zcy;&amp;ucy;&amp;lcy;&amp;tcy;&amp;acy;&amp;tcy; &amp;scy;&amp;lcy;&amp;icy;&amp;kcy;&amp;acy; &amp;zcy;&amp;acy; autonom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2377" y="609600"/>
            <a:ext cx="6952273" cy="578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113219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p:cNvSpPr>
          <p:nvPr>
            <p:ph type="title" idx="429496729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59395" name="Rectangle 3"/>
          <p:cNvSpPr>
            <a:spLocks noGrp="1"/>
          </p:cNvSpPr>
          <p:nvPr>
            <p:ph type="body" idx="4294967295"/>
          </p:nvPr>
        </p:nvSpPr>
        <p:spPr/>
        <p:txBody>
          <a:bodyPr/>
          <a:lstStyle/>
          <a:p>
            <a:pPr eaLnBrk="1" hangingPunct="1"/>
            <a:endParaRPr lang="en-US" altLang="en-US" smtClean="0"/>
          </a:p>
        </p:txBody>
      </p:sp>
      <p:pic>
        <p:nvPicPr>
          <p:cNvPr id="59396" name="Picture 5" descr="&amp;Rcy;&amp;iecy;&amp;zcy;&amp;ucy;&amp;lcy;&amp;tcy;&amp;acy;&amp;tcy; &amp;scy;&amp;lcy;&amp;icy;&amp;kcy;&amp;acy; &amp;zcy;&amp;acy; autonom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0014" y="1"/>
            <a:ext cx="5610225" cy="639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01960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4695" y="202223"/>
            <a:ext cx="9520157" cy="1661971"/>
          </a:xfrm>
        </p:spPr>
        <p:txBody>
          <a:bodyPr>
            <a:normAutofit fontScale="90000"/>
          </a:bodyPr>
          <a:lstStyle/>
          <a:p>
            <a:r>
              <a:rPr lang="en-US" dirty="0"/>
              <a:t>Spinothalamic tract</a:t>
            </a:r>
            <a:r>
              <a:rPr lang="sr-Cyrl-RS" dirty="0"/>
              <a:t/>
            </a:r>
            <a:br>
              <a:rPr lang="sr-Cyrl-RS" dirty="0"/>
            </a:br>
            <a:r>
              <a:rPr lang="sr-Cyrl-RS" dirty="0"/>
              <a:t/>
            </a:r>
            <a:br>
              <a:rPr lang="sr-Cyrl-RS" dirty="0"/>
            </a:br>
            <a:endParaRPr lang="en-US" dirty="0"/>
          </a:p>
        </p:txBody>
      </p:sp>
      <p:sp>
        <p:nvSpPr>
          <p:cNvPr id="3" name="Content Placeholder 2"/>
          <p:cNvSpPr>
            <a:spLocks noGrp="1"/>
          </p:cNvSpPr>
          <p:nvPr>
            <p:ph sz="half" idx="1"/>
          </p:nvPr>
        </p:nvSpPr>
        <p:spPr/>
        <p:txBody>
          <a:bodyPr/>
          <a:lstStyle/>
          <a:p>
            <a:r>
              <a:rPr lang="en-US" dirty="0"/>
              <a:t>Rough touch</a:t>
            </a:r>
          </a:p>
          <a:p>
            <a:r>
              <a:rPr lang="en-US" dirty="0"/>
              <a:t>Pressure</a:t>
            </a:r>
          </a:p>
          <a:p>
            <a:r>
              <a:rPr lang="en-US" dirty="0"/>
              <a:t>Temperature</a:t>
            </a:r>
          </a:p>
          <a:p>
            <a:r>
              <a:rPr lang="en-US" dirty="0"/>
              <a:t>The pain</a:t>
            </a:r>
          </a:p>
          <a:p>
            <a:r>
              <a:rPr lang="en-US" dirty="0"/>
              <a:t>Sexual </a:t>
            </a:r>
            <a:r>
              <a:rPr lang="en-US" dirty="0" smtClean="0"/>
              <a:t>sensations </a:t>
            </a:r>
            <a:endParaRPr lang="en-US" dirty="0"/>
          </a:p>
        </p:txBody>
      </p:sp>
      <p:pic>
        <p:nvPicPr>
          <p:cNvPr id="5" name="Content Placeholder 4"/>
          <p:cNvPicPr>
            <a:picLocks noGrp="1" noChangeAspect="1"/>
          </p:cNvPicPr>
          <p:nvPr>
            <p:ph sz="half" idx="2"/>
          </p:nvPr>
        </p:nvPicPr>
        <p:blipFill>
          <a:blip r:embed="rId2"/>
          <a:stretch>
            <a:fillRect/>
          </a:stretch>
        </p:blipFill>
        <p:spPr>
          <a:xfrm>
            <a:off x="5785339" y="202222"/>
            <a:ext cx="3875952" cy="5732585"/>
          </a:xfrm>
          <a:prstGeom prst="rect">
            <a:avLst/>
          </a:prstGeom>
        </p:spPr>
      </p:pic>
    </p:spTree>
    <p:extLst>
      <p:ext uri="{BB962C8B-B14F-4D97-AF65-F5344CB8AC3E}">
        <p14:creationId xmlns:p14="http://schemas.microsoft.com/office/powerpoint/2010/main" val="14538609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p:cNvSpPr>
          <p:nvPr>
            <p:ph type="title" idx="429496729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r>
              <a:rPr lang="sr-Latn-CS" altLang="en-US" smtClean="0"/>
              <a:t>Simpatični nervni sistem</a:t>
            </a:r>
            <a:endParaRPr lang="en-US" altLang="en-US" smtClean="0"/>
          </a:p>
        </p:txBody>
      </p:sp>
      <p:sp>
        <p:nvSpPr>
          <p:cNvPr id="60419" name="Rectangle 3"/>
          <p:cNvSpPr>
            <a:spLocks noGrp="1"/>
          </p:cNvSpPr>
          <p:nvPr>
            <p:ph type="body" idx="4294967295"/>
          </p:nvPr>
        </p:nvSpPr>
        <p:spPr/>
        <p:txBody>
          <a:bodyPr/>
          <a:lstStyle/>
          <a:p>
            <a:pPr eaLnBrk="1" hangingPunct="1"/>
            <a:endParaRPr lang="en-US" altLang="en-US" smtClean="0"/>
          </a:p>
        </p:txBody>
      </p:sp>
      <p:sp>
        <p:nvSpPr>
          <p:cNvPr id="60420" name="AutoShape 5" descr="&amp;Rcy;&amp;iecy;&amp;zcy;&amp;ucy;&amp;lcy;&amp;tcy;&amp;acy;&amp;tcy; &amp;scy;&amp;lcy;&amp;icy;&amp;kcy;&amp;acy; &amp;zcy;&amp;acy; &amp;Acy;&amp;ucy;&amp;tcy;&amp;ocy;&amp;ncy;&amp;ocy;&amp;mcy;&amp;ncy;&amp;icy; &amp;ncy;&amp;iecy;&amp;rcy;&amp;vcy;&amp;ncy;&amp;icy; &amp;scy;&amp;icy;&amp;scy;&amp;tcy;&amp;iecy;&amp;mcy;"/>
          <p:cNvSpPr>
            <a:spLocks noChangeAspect="1" noChangeArrowheads="1"/>
          </p:cNvSpPr>
          <p:nvPr/>
        </p:nvSpPr>
        <p:spPr bwMode="auto">
          <a:xfrm>
            <a:off x="1679575" y="46038"/>
            <a:ext cx="6934200" cy="520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FontTx/>
              <a:buNone/>
            </a:pPr>
            <a:endParaRPr lang="en-US" altLang="en-US" sz="4400">
              <a:latin typeface="Calibri" panose="020F0502020204030204" pitchFamily="34" charset="0"/>
            </a:endParaRPr>
          </a:p>
        </p:txBody>
      </p:sp>
      <p:sp>
        <p:nvSpPr>
          <p:cNvPr id="60421" name="AutoShape 7" descr="&amp;Rcy;&amp;iecy;&amp;zcy;&amp;ucy;&amp;lcy;&amp;tcy;&amp;acy;&amp;tcy; &amp;scy;&amp;lcy;&amp;icy;&amp;kcy;&amp;acy; &amp;zcy;&amp;acy; &amp;Acy;&amp;ucy;&amp;tcy;&amp;ocy;&amp;ncy;&amp;ocy;&amp;mcy;&amp;ncy;&amp;icy; &amp;ncy;&amp;iecy;&amp;rcy;&amp;vcy;&amp;ncy;&amp;icy; &amp;scy;&amp;icy;&amp;scy;&amp;tcy;&amp;iecy;&amp;mcy;"/>
          <p:cNvSpPr>
            <a:spLocks noChangeAspect="1" noChangeArrowheads="1"/>
          </p:cNvSpPr>
          <p:nvPr/>
        </p:nvSpPr>
        <p:spPr bwMode="auto">
          <a:xfrm>
            <a:off x="1679575" y="46038"/>
            <a:ext cx="6934200" cy="520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FontTx/>
              <a:buNone/>
            </a:pPr>
            <a:endParaRPr lang="en-US" altLang="en-US" sz="4400">
              <a:latin typeface="Calibri" panose="020F0502020204030204" pitchFamily="34" charset="0"/>
            </a:endParaRPr>
          </a:p>
        </p:txBody>
      </p:sp>
      <p:sp>
        <p:nvSpPr>
          <p:cNvPr id="60422" name="AutoShape 9" descr="&amp;Scy;&amp;rcy;&amp;ocy;&amp;dcy;&amp;ncy;&amp;acy; &amp;scy;&amp;lcy;&amp;icy;&amp;kcy;&amp;acy;"/>
          <p:cNvSpPr>
            <a:spLocks noChangeAspect="1" noChangeArrowheads="1"/>
          </p:cNvSpPr>
          <p:nvPr/>
        </p:nvSpPr>
        <p:spPr bwMode="auto">
          <a:xfrm>
            <a:off x="1679575" y="460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FontTx/>
              <a:buNone/>
            </a:pPr>
            <a:endParaRPr lang="en-US" altLang="en-US" sz="4400">
              <a:latin typeface="Calibri" panose="020F0502020204030204" pitchFamily="34" charset="0"/>
            </a:endParaRPr>
          </a:p>
        </p:txBody>
      </p:sp>
      <p:sp>
        <p:nvSpPr>
          <p:cNvPr id="60423" name="AutoShape 11" descr="&amp;Scy;&amp;rcy;&amp;ocy;&amp;dcy;&amp;ncy;&amp;acy; &amp;scy;&amp;lcy;&amp;icy;&amp;kcy;&amp;acy;"/>
          <p:cNvSpPr>
            <a:spLocks noChangeAspect="1" noChangeArrowheads="1"/>
          </p:cNvSpPr>
          <p:nvPr/>
        </p:nvSpPr>
        <p:spPr bwMode="auto">
          <a:xfrm>
            <a:off x="1679575" y="460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FontTx/>
              <a:buNone/>
            </a:pPr>
            <a:endParaRPr lang="en-US" altLang="en-US" sz="4400">
              <a:latin typeface="Calibri" panose="020F0502020204030204" pitchFamily="34" charset="0"/>
            </a:endParaRPr>
          </a:p>
        </p:txBody>
      </p:sp>
      <p:pic>
        <p:nvPicPr>
          <p:cNvPr id="60424" name="Picture 13" descr="&amp;Rcy;&amp;iecy;&amp;zcy;&amp;ucy;&amp;lcy;&amp;tcy;&amp;acy;&amp;tcy; &amp;scy;&amp;lcy;&amp;icy;&amp;kcy;&amp;acy; &amp;zcy;&amp;acy; &amp;Acy;&amp;ucy;&amp;tcy;&amp;ocy;&amp;ncy;&amp;ocy;&amp;mcy;&amp;ncy;&amp;icy; &amp;ncy;&amp;iecy;&amp;rcy;&amp;vcy;&amp;ncy;&amp;icy; &amp;scy;&amp;icy;&amp;scy;&amp;tcy;&amp;iecy;&amp;mc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5550" y="476250"/>
            <a:ext cx="7056438" cy="612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798607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243254"/>
          </a:xfrm>
        </p:spPr>
        <p:txBody>
          <a:bodyPr>
            <a:normAutofit fontScale="90000"/>
          </a:bodyPr>
          <a:lstStyle/>
          <a:p>
            <a:r>
              <a:rPr lang="en-US" dirty="0" smtClean="0"/>
              <a:t> </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648105416"/>
              </p:ext>
            </p:extLst>
          </p:nvPr>
        </p:nvGraphicFramePr>
        <p:xfrm>
          <a:off x="677863" y="140676"/>
          <a:ext cx="10409237" cy="6668437"/>
        </p:xfrm>
        <a:graphic>
          <a:graphicData uri="http://schemas.openxmlformats.org/drawingml/2006/table">
            <a:tbl>
              <a:tblPr firstRow="1" bandRow="1">
                <a:tableStyleId>{5C22544A-7EE6-4342-B048-85BDC9FD1C3A}</a:tableStyleId>
              </a:tblPr>
              <a:tblGrid>
                <a:gridCol w="3011943">
                  <a:extLst>
                    <a:ext uri="{9D8B030D-6E8A-4147-A177-3AD203B41FA5}">
                      <a16:colId xmlns:a16="http://schemas.microsoft.com/office/drawing/2014/main" val="3887884666"/>
                    </a:ext>
                  </a:extLst>
                </a:gridCol>
                <a:gridCol w="3927548">
                  <a:extLst>
                    <a:ext uri="{9D8B030D-6E8A-4147-A177-3AD203B41FA5}">
                      <a16:colId xmlns:a16="http://schemas.microsoft.com/office/drawing/2014/main" val="1377767145"/>
                    </a:ext>
                  </a:extLst>
                </a:gridCol>
                <a:gridCol w="3469746">
                  <a:extLst>
                    <a:ext uri="{9D8B030D-6E8A-4147-A177-3AD203B41FA5}">
                      <a16:colId xmlns:a16="http://schemas.microsoft.com/office/drawing/2014/main" val="320109058"/>
                    </a:ext>
                  </a:extLst>
                </a:gridCol>
              </a:tblGrid>
              <a:tr h="760311">
                <a:tc>
                  <a:txBody>
                    <a:bodyPr/>
                    <a:lstStyle/>
                    <a:p>
                      <a:endParaRPr lang="en-US" dirty="0"/>
                    </a:p>
                  </a:txBody>
                  <a:tcPr/>
                </a:tc>
                <a:tc>
                  <a:txBody>
                    <a:bodyPr/>
                    <a:lstStyle/>
                    <a:p>
                      <a:r>
                        <a:rPr lang="en-US" dirty="0" smtClean="0"/>
                        <a:t>Parasympathetic</a:t>
                      </a:r>
                      <a:r>
                        <a:rPr lang="sr-Latn-RS" dirty="0" smtClean="0"/>
                        <a:t> </a:t>
                      </a:r>
                      <a:r>
                        <a:rPr lang="en-US" dirty="0" smtClean="0"/>
                        <a:t>system</a:t>
                      </a:r>
                      <a:endParaRPr lang="sr-Latn-RS" dirty="0" smtClean="0"/>
                    </a:p>
                    <a:p>
                      <a:r>
                        <a:rPr lang="sr-Latn-RS" dirty="0" smtClean="0"/>
                        <a:t>(„rest and digest“)</a:t>
                      </a:r>
                      <a:r>
                        <a:rPr lang="en-US" dirty="0" smtClean="0"/>
                        <a:t> </a:t>
                      </a:r>
                      <a:endParaRPr lang="en-US" dirty="0"/>
                    </a:p>
                  </a:txBody>
                  <a:tcPr/>
                </a:tc>
                <a:tc>
                  <a:txBody>
                    <a:bodyPr/>
                    <a:lstStyle/>
                    <a:p>
                      <a:r>
                        <a:rPr lang="en-US" dirty="0" smtClean="0"/>
                        <a:t>Sympathetic</a:t>
                      </a:r>
                      <a:r>
                        <a:rPr lang="sr-Latn-RS" dirty="0" smtClean="0"/>
                        <a:t> </a:t>
                      </a:r>
                      <a:r>
                        <a:rPr lang="en-US" dirty="0" smtClean="0"/>
                        <a:t>system (</a:t>
                      </a:r>
                      <a:r>
                        <a:rPr lang="sr-Latn-RS" dirty="0" smtClean="0"/>
                        <a:t>„fight of flight“)</a:t>
                      </a:r>
                      <a:endParaRPr lang="en-US" dirty="0"/>
                    </a:p>
                  </a:txBody>
                  <a:tcPr/>
                </a:tc>
                <a:extLst>
                  <a:ext uri="{0D108BD9-81ED-4DB2-BD59-A6C34878D82A}">
                    <a16:rowId xmlns:a16="http://schemas.microsoft.com/office/drawing/2014/main" val="3043242379"/>
                  </a:ext>
                </a:extLst>
              </a:tr>
              <a:tr h="395904">
                <a:tc>
                  <a:txBody>
                    <a:bodyPr/>
                    <a:lstStyle/>
                    <a:p>
                      <a:r>
                        <a:rPr lang="sr-Latn-RS" dirty="0" smtClean="0"/>
                        <a:t>Pupils </a:t>
                      </a:r>
                      <a:endParaRPr lang="en-US" dirty="0"/>
                    </a:p>
                  </a:txBody>
                  <a:tcPr/>
                </a:tc>
                <a:tc>
                  <a:txBody>
                    <a:bodyPr/>
                    <a:lstStyle/>
                    <a:p>
                      <a:r>
                        <a:rPr lang="sr-Latn-RS" dirty="0" smtClean="0"/>
                        <a:t>Constriction </a:t>
                      </a:r>
                      <a:endParaRPr lang="en-US" dirty="0"/>
                    </a:p>
                  </a:txBody>
                  <a:tcPr/>
                </a:tc>
                <a:tc>
                  <a:txBody>
                    <a:bodyPr/>
                    <a:lstStyle/>
                    <a:p>
                      <a:r>
                        <a:rPr lang="sr-Latn-RS" dirty="0" smtClean="0"/>
                        <a:t>Dilatation</a:t>
                      </a:r>
                      <a:r>
                        <a:rPr lang="sr-Latn-RS" baseline="0" dirty="0" smtClean="0"/>
                        <a:t> </a:t>
                      </a:r>
                      <a:endParaRPr lang="en-US" dirty="0"/>
                    </a:p>
                  </a:txBody>
                  <a:tcPr/>
                </a:tc>
                <a:extLst>
                  <a:ext uri="{0D108BD9-81ED-4DB2-BD59-A6C34878D82A}">
                    <a16:rowId xmlns:a16="http://schemas.microsoft.com/office/drawing/2014/main" val="326946597"/>
                  </a:ext>
                </a:extLst>
              </a:tr>
              <a:tr h="734132">
                <a:tc>
                  <a:txBody>
                    <a:bodyPr/>
                    <a:lstStyle/>
                    <a:p>
                      <a:r>
                        <a:rPr lang="sr-Latn-RS" dirty="0" smtClean="0"/>
                        <a:t>Salivation </a:t>
                      </a:r>
                      <a:endParaRPr lang="en-US" dirty="0"/>
                    </a:p>
                  </a:txBody>
                  <a:tcPr/>
                </a:tc>
                <a:tc>
                  <a:txBody>
                    <a:bodyPr/>
                    <a:lstStyle/>
                    <a:p>
                      <a:r>
                        <a:rPr lang="en-US" dirty="0" smtClean="0"/>
                        <a:t>Stimulates the secretion of mucus and enzymes</a:t>
                      </a:r>
                      <a:endParaRPr lang="en-US" dirty="0"/>
                    </a:p>
                  </a:txBody>
                  <a:tcPr/>
                </a:tc>
                <a:tc>
                  <a:txBody>
                    <a:bodyPr/>
                    <a:lstStyle/>
                    <a:p>
                      <a:r>
                        <a:rPr lang="en-US" dirty="0" smtClean="0"/>
                        <a:t>Stimulates the secretion of the aqueous component of saliva</a:t>
                      </a:r>
                      <a:endParaRPr lang="en-US" dirty="0"/>
                    </a:p>
                  </a:txBody>
                  <a:tcPr/>
                </a:tc>
                <a:extLst>
                  <a:ext uri="{0D108BD9-81ED-4DB2-BD59-A6C34878D82A}">
                    <a16:rowId xmlns:a16="http://schemas.microsoft.com/office/drawing/2014/main" val="3059380150"/>
                  </a:ext>
                </a:extLst>
              </a:tr>
              <a:tr h="395904">
                <a:tc>
                  <a:txBody>
                    <a:bodyPr/>
                    <a:lstStyle/>
                    <a:p>
                      <a:r>
                        <a:rPr lang="en-US" dirty="0" smtClean="0"/>
                        <a:t>Sweat glands</a:t>
                      </a:r>
                      <a:endParaRPr lang="en-US" dirty="0"/>
                    </a:p>
                  </a:txBody>
                  <a:tcPr/>
                </a:tc>
                <a:tc>
                  <a:txBody>
                    <a:bodyPr/>
                    <a:lstStyle/>
                    <a:p>
                      <a:r>
                        <a:rPr lang="sr-Latn-RS" dirty="0" smtClean="0"/>
                        <a:t>Inhibits </a:t>
                      </a:r>
                      <a:endParaRPr lang="en-US" dirty="0"/>
                    </a:p>
                  </a:txBody>
                  <a:tcPr/>
                </a:tc>
                <a:tc>
                  <a:txBody>
                    <a:bodyPr/>
                    <a:lstStyle/>
                    <a:p>
                      <a:r>
                        <a:rPr lang="sr-Latn-RS" dirty="0" smtClean="0"/>
                        <a:t>Stimulates </a:t>
                      </a:r>
                      <a:endParaRPr lang="en-US" dirty="0"/>
                    </a:p>
                  </a:txBody>
                  <a:tcPr/>
                </a:tc>
                <a:extLst>
                  <a:ext uri="{0D108BD9-81ED-4DB2-BD59-A6C34878D82A}">
                    <a16:rowId xmlns:a16="http://schemas.microsoft.com/office/drawing/2014/main" val="3400701243"/>
                  </a:ext>
                </a:extLst>
              </a:tr>
              <a:tr h="395904">
                <a:tc>
                  <a:txBody>
                    <a:bodyPr/>
                    <a:lstStyle/>
                    <a:p>
                      <a:r>
                        <a:rPr lang="sr-Latn-RS" dirty="0" smtClean="0"/>
                        <a:t>Heart rate </a:t>
                      </a:r>
                      <a:endParaRPr lang="en-US" dirty="0"/>
                    </a:p>
                  </a:txBody>
                  <a:tcPr/>
                </a:tc>
                <a:tc>
                  <a:txBody>
                    <a:bodyPr/>
                    <a:lstStyle/>
                    <a:p>
                      <a:r>
                        <a:rPr lang="en-US" dirty="0" smtClean="0"/>
                        <a:t>Reduces</a:t>
                      </a:r>
                      <a:r>
                        <a:rPr lang="sr-Latn-RS" dirty="0" smtClean="0"/>
                        <a:t> </a:t>
                      </a:r>
                      <a:endParaRPr lang="en-US" dirty="0"/>
                    </a:p>
                  </a:txBody>
                  <a:tcPr/>
                </a:tc>
                <a:tc>
                  <a:txBody>
                    <a:bodyPr/>
                    <a:lstStyle/>
                    <a:p>
                      <a:r>
                        <a:rPr lang="en-US" dirty="0" smtClean="0"/>
                        <a:t>Increases</a:t>
                      </a:r>
                      <a:r>
                        <a:rPr lang="sr-Latn-RS" dirty="0" smtClean="0"/>
                        <a:t> </a:t>
                      </a:r>
                      <a:endParaRPr lang="en-US" dirty="0"/>
                    </a:p>
                  </a:txBody>
                  <a:tcPr/>
                </a:tc>
                <a:extLst>
                  <a:ext uri="{0D108BD9-81ED-4DB2-BD59-A6C34878D82A}">
                    <a16:rowId xmlns:a16="http://schemas.microsoft.com/office/drawing/2014/main" val="3137613267"/>
                  </a:ext>
                </a:extLst>
              </a:tr>
              <a:tr h="683341">
                <a:tc>
                  <a:txBody>
                    <a:bodyPr/>
                    <a:lstStyle/>
                    <a:p>
                      <a:r>
                        <a:rPr lang="sr-Latn-RS" dirty="0" smtClean="0"/>
                        <a:t>Strength of heart contractions </a:t>
                      </a:r>
                      <a:endParaRPr lang="en-US" dirty="0"/>
                    </a:p>
                  </a:txBody>
                  <a:tcPr/>
                </a:tc>
                <a:tc>
                  <a:txBody>
                    <a:bodyPr/>
                    <a:lstStyle/>
                    <a:p>
                      <a:r>
                        <a:rPr lang="en-US" dirty="0" smtClean="0"/>
                        <a:t>Reduces</a:t>
                      </a:r>
                      <a:r>
                        <a:rPr lang="sr-Latn-RS" dirty="0" smtClean="0"/>
                        <a:t> </a:t>
                      </a:r>
                      <a:endParaRPr lang="en-US" dirty="0"/>
                    </a:p>
                  </a:txBody>
                  <a:tcPr/>
                </a:tc>
                <a:tc>
                  <a:txBody>
                    <a:bodyPr/>
                    <a:lstStyle/>
                    <a:p>
                      <a:r>
                        <a:rPr lang="en-US" dirty="0" smtClean="0"/>
                        <a:t>Increases</a:t>
                      </a:r>
                      <a:r>
                        <a:rPr lang="sr-Latn-RS" dirty="0" smtClean="0"/>
                        <a:t> </a:t>
                      </a:r>
                      <a:endParaRPr lang="en-US" dirty="0"/>
                    </a:p>
                  </a:txBody>
                  <a:tcPr/>
                </a:tc>
                <a:extLst>
                  <a:ext uri="{0D108BD9-81ED-4DB2-BD59-A6C34878D82A}">
                    <a16:rowId xmlns:a16="http://schemas.microsoft.com/office/drawing/2014/main" val="1065842663"/>
                  </a:ext>
                </a:extLst>
              </a:tr>
              <a:tr h="683341">
                <a:tc>
                  <a:txBody>
                    <a:bodyPr/>
                    <a:lstStyle/>
                    <a:p>
                      <a:r>
                        <a:rPr lang="en-US" dirty="0" smtClean="0"/>
                        <a:t>Arteries and arterioles</a:t>
                      </a:r>
                      <a:endParaRPr lang="en-US" dirty="0"/>
                    </a:p>
                  </a:txBody>
                  <a:tcPr/>
                </a:tc>
                <a:tc>
                  <a:txBody>
                    <a:bodyPr/>
                    <a:lstStyle/>
                    <a:p>
                      <a:r>
                        <a:rPr lang="sr-Latn-RS" dirty="0" smtClean="0"/>
                        <a:t>Perifery – dilates </a:t>
                      </a:r>
                    </a:p>
                    <a:p>
                      <a:r>
                        <a:rPr lang="sr-Latn-RS" dirty="0" smtClean="0"/>
                        <a:t>Muscular – contracts </a:t>
                      </a:r>
                      <a:endParaRPr lang="en-US" dirty="0"/>
                    </a:p>
                  </a:txBody>
                  <a:tcPr/>
                </a:tc>
                <a:tc>
                  <a:txBody>
                    <a:bodyPr/>
                    <a:lstStyle/>
                    <a:p>
                      <a:r>
                        <a:rPr lang="sr-Latn-RS" dirty="0" smtClean="0"/>
                        <a:t>Perifery – contracts </a:t>
                      </a:r>
                    </a:p>
                    <a:p>
                      <a:r>
                        <a:rPr lang="sr-Latn-RS" dirty="0" smtClean="0"/>
                        <a:t>Muscular – dilates </a:t>
                      </a:r>
                    </a:p>
                  </a:txBody>
                  <a:tcPr/>
                </a:tc>
                <a:extLst>
                  <a:ext uri="{0D108BD9-81ED-4DB2-BD59-A6C34878D82A}">
                    <a16:rowId xmlns:a16="http://schemas.microsoft.com/office/drawing/2014/main" val="3546887406"/>
                  </a:ext>
                </a:extLst>
              </a:tr>
              <a:tr h="395904">
                <a:tc>
                  <a:txBody>
                    <a:bodyPr/>
                    <a:lstStyle/>
                    <a:p>
                      <a:r>
                        <a:rPr lang="en-US" dirty="0" smtClean="0"/>
                        <a:t>Bronchial diameter</a:t>
                      </a:r>
                      <a:endParaRPr lang="en-US" dirty="0"/>
                    </a:p>
                  </a:txBody>
                  <a:tcPr/>
                </a:tc>
                <a:tc>
                  <a:txBody>
                    <a:bodyPr/>
                    <a:lstStyle/>
                    <a:p>
                      <a:r>
                        <a:rPr lang="sr-Latn-RS" dirty="0" smtClean="0"/>
                        <a:t>Constriction </a:t>
                      </a:r>
                      <a:endParaRPr lang="en-US" dirty="0"/>
                    </a:p>
                  </a:txBody>
                  <a:tcPr/>
                </a:tc>
                <a:tc>
                  <a:txBody>
                    <a:bodyPr/>
                    <a:lstStyle/>
                    <a:p>
                      <a:r>
                        <a:rPr lang="sr-Latn-RS" dirty="0" smtClean="0"/>
                        <a:t>Dilatation</a:t>
                      </a:r>
                      <a:r>
                        <a:rPr lang="sr-Latn-RS" baseline="0" dirty="0" smtClean="0"/>
                        <a:t> </a:t>
                      </a:r>
                      <a:endParaRPr lang="en-US" dirty="0"/>
                    </a:p>
                  </a:txBody>
                  <a:tcPr/>
                </a:tc>
                <a:extLst>
                  <a:ext uri="{0D108BD9-81ED-4DB2-BD59-A6C34878D82A}">
                    <a16:rowId xmlns:a16="http://schemas.microsoft.com/office/drawing/2014/main" val="1244528837"/>
                  </a:ext>
                </a:extLst>
              </a:tr>
              <a:tr h="395904">
                <a:tc>
                  <a:txBody>
                    <a:bodyPr/>
                    <a:lstStyle/>
                    <a:p>
                      <a:r>
                        <a:rPr lang="en-US" dirty="0" smtClean="0"/>
                        <a:t>Digestive system</a:t>
                      </a:r>
                      <a:endParaRPr lang="en-US" dirty="0"/>
                    </a:p>
                  </a:txBody>
                  <a:tcPr/>
                </a:tc>
                <a:tc>
                  <a:txBody>
                    <a:bodyPr/>
                    <a:lstStyle/>
                    <a:p>
                      <a:r>
                        <a:rPr lang="en-US" dirty="0" smtClean="0"/>
                        <a:t>Stimulates</a:t>
                      </a:r>
                      <a:endParaRPr lang="en-US" dirty="0"/>
                    </a:p>
                  </a:txBody>
                  <a:tcPr/>
                </a:tc>
                <a:tc>
                  <a:txBody>
                    <a:bodyPr/>
                    <a:lstStyle/>
                    <a:p>
                      <a:r>
                        <a:rPr lang="sr-Latn-RS" dirty="0" smtClean="0"/>
                        <a:t>Inhibits</a:t>
                      </a:r>
                      <a:endParaRPr lang="en-US" dirty="0"/>
                    </a:p>
                  </a:txBody>
                  <a:tcPr/>
                </a:tc>
                <a:extLst>
                  <a:ext uri="{0D108BD9-81ED-4DB2-BD59-A6C34878D82A}">
                    <a16:rowId xmlns:a16="http://schemas.microsoft.com/office/drawing/2014/main" val="417399168"/>
                  </a:ext>
                </a:extLst>
              </a:tr>
              <a:tr h="395904">
                <a:tc>
                  <a:txBody>
                    <a:bodyPr/>
                    <a:lstStyle/>
                    <a:p>
                      <a:r>
                        <a:rPr lang="sr-Latn-RS" dirty="0" smtClean="0"/>
                        <a:t>Liver </a:t>
                      </a:r>
                      <a:endParaRPr lang="en-US" dirty="0"/>
                    </a:p>
                  </a:txBody>
                  <a:tcPr/>
                </a:tc>
                <a:tc>
                  <a:txBody>
                    <a:bodyPr/>
                    <a:lstStyle/>
                    <a:p>
                      <a:r>
                        <a:rPr lang="en-US" dirty="0" smtClean="0"/>
                        <a:t>Stimulates the gallbladder</a:t>
                      </a:r>
                      <a:endParaRPr lang="en-US" dirty="0"/>
                    </a:p>
                  </a:txBody>
                  <a:tcPr/>
                </a:tc>
                <a:tc>
                  <a:txBody>
                    <a:bodyPr/>
                    <a:lstStyle/>
                    <a:p>
                      <a:r>
                        <a:rPr lang="en-US" dirty="0" smtClean="0"/>
                        <a:t>Stimulates the release of glucose</a:t>
                      </a:r>
                      <a:endParaRPr lang="en-US" dirty="0"/>
                    </a:p>
                  </a:txBody>
                  <a:tcPr/>
                </a:tc>
                <a:extLst>
                  <a:ext uri="{0D108BD9-81ED-4DB2-BD59-A6C34878D82A}">
                    <a16:rowId xmlns:a16="http://schemas.microsoft.com/office/drawing/2014/main" val="1252494941"/>
                  </a:ext>
                </a:extLst>
              </a:tr>
              <a:tr h="395904">
                <a:tc>
                  <a:txBody>
                    <a:bodyPr/>
                    <a:lstStyle/>
                    <a:p>
                      <a:r>
                        <a:rPr lang="en-US" dirty="0" smtClean="0"/>
                        <a:t>Urinary bladder</a:t>
                      </a:r>
                      <a:endParaRPr lang="en-US" dirty="0"/>
                    </a:p>
                  </a:txBody>
                  <a:tcPr/>
                </a:tc>
                <a:tc>
                  <a:txBody>
                    <a:bodyPr/>
                    <a:lstStyle/>
                    <a:p>
                      <a:r>
                        <a:rPr lang="en-US" dirty="0" smtClean="0"/>
                        <a:t>Contract</a:t>
                      </a:r>
                      <a:r>
                        <a:rPr lang="sr-Latn-RS" dirty="0" smtClean="0"/>
                        <a:t>s</a:t>
                      </a:r>
                      <a:r>
                        <a:rPr lang="sr-Latn-RS" baseline="0" dirty="0" smtClean="0"/>
                        <a:t> </a:t>
                      </a:r>
                      <a:endParaRPr lang="en-US" dirty="0"/>
                    </a:p>
                  </a:txBody>
                  <a:tcPr/>
                </a:tc>
                <a:tc>
                  <a:txBody>
                    <a:bodyPr/>
                    <a:lstStyle/>
                    <a:p>
                      <a:r>
                        <a:rPr lang="sr-Latn-RS" dirty="0" smtClean="0"/>
                        <a:t>R</a:t>
                      </a:r>
                      <a:r>
                        <a:rPr lang="en-US" dirty="0" err="1" smtClean="0"/>
                        <a:t>elaxes</a:t>
                      </a:r>
                      <a:endParaRPr lang="en-US" dirty="0"/>
                    </a:p>
                  </a:txBody>
                  <a:tcPr/>
                </a:tc>
                <a:extLst>
                  <a:ext uri="{0D108BD9-81ED-4DB2-BD59-A6C34878D82A}">
                    <a16:rowId xmlns:a16="http://schemas.microsoft.com/office/drawing/2014/main" val="3619057705"/>
                  </a:ext>
                </a:extLst>
              </a:tr>
              <a:tr h="395904">
                <a:tc>
                  <a:txBody>
                    <a:bodyPr/>
                    <a:lstStyle/>
                    <a:p>
                      <a:r>
                        <a:rPr lang="sr-Latn-RS" dirty="0" smtClean="0"/>
                        <a:t>Penis </a:t>
                      </a:r>
                      <a:endParaRPr lang="en-US" dirty="0"/>
                    </a:p>
                  </a:txBody>
                  <a:tcPr/>
                </a:tc>
                <a:tc>
                  <a:txBody>
                    <a:bodyPr/>
                    <a:lstStyle/>
                    <a:p>
                      <a:r>
                        <a:rPr lang="en-US" dirty="0" smtClean="0"/>
                        <a:t>Stimulates erection</a:t>
                      </a:r>
                      <a:endParaRPr lang="en-US" dirty="0"/>
                    </a:p>
                  </a:txBody>
                  <a:tcPr/>
                </a:tc>
                <a:tc>
                  <a:txBody>
                    <a:bodyPr/>
                    <a:lstStyle/>
                    <a:p>
                      <a:r>
                        <a:rPr lang="en-US" dirty="0" smtClean="0"/>
                        <a:t>Stimulates ejaculation</a:t>
                      </a:r>
                      <a:endParaRPr lang="en-US" dirty="0"/>
                    </a:p>
                  </a:txBody>
                  <a:tcPr/>
                </a:tc>
                <a:extLst>
                  <a:ext uri="{0D108BD9-81ED-4DB2-BD59-A6C34878D82A}">
                    <a16:rowId xmlns:a16="http://schemas.microsoft.com/office/drawing/2014/main" val="3795412374"/>
                  </a:ext>
                </a:extLst>
              </a:tr>
              <a:tr h="395904">
                <a:tc>
                  <a:txBody>
                    <a:bodyPr/>
                    <a:lstStyle/>
                    <a:p>
                      <a:r>
                        <a:rPr lang="sr-Latn-RS" dirty="0" smtClean="0"/>
                        <a:t>Rectum </a:t>
                      </a:r>
                      <a:endParaRPr lang="en-US" dirty="0"/>
                    </a:p>
                  </a:txBody>
                  <a:tcPr/>
                </a:tc>
                <a:tc>
                  <a:txBody>
                    <a:bodyPr/>
                    <a:lstStyle/>
                    <a:p>
                      <a:r>
                        <a:rPr lang="sr-Latn-RS" dirty="0" smtClean="0"/>
                        <a:t>R</a:t>
                      </a:r>
                      <a:r>
                        <a:rPr lang="en-US" dirty="0" err="1" smtClean="0"/>
                        <a:t>elaxes</a:t>
                      </a:r>
                      <a:r>
                        <a:rPr lang="sr-Latn-RS" dirty="0" smtClean="0"/>
                        <a:t> </a:t>
                      </a:r>
                      <a:endParaRPr lang="en-US" dirty="0"/>
                    </a:p>
                  </a:txBody>
                  <a:tcPr/>
                </a:tc>
                <a:tc>
                  <a:txBody>
                    <a:bodyPr/>
                    <a:lstStyle/>
                    <a:p>
                      <a:r>
                        <a:rPr lang="en-US" dirty="0" smtClean="0"/>
                        <a:t>Contract</a:t>
                      </a:r>
                      <a:r>
                        <a:rPr lang="sr-Latn-RS" dirty="0" smtClean="0"/>
                        <a:t>s</a:t>
                      </a:r>
                      <a:endParaRPr lang="en-US" dirty="0"/>
                    </a:p>
                  </a:txBody>
                  <a:tcPr/>
                </a:tc>
                <a:extLst>
                  <a:ext uri="{0D108BD9-81ED-4DB2-BD59-A6C34878D82A}">
                    <a16:rowId xmlns:a16="http://schemas.microsoft.com/office/drawing/2014/main" val="4202335507"/>
                  </a:ext>
                </a:extLst>
              </a:tr>
            </a:tbl>
          </a:graphicData>
        </a:graphic>
      </p:graphicFrame>
    </p:spTree>
    <p:extLst>
      <p:ext uri="{BB962C8B-B14F-4D97-AF65-F5344CB8AC3E}">
        <p14:creationId xmlns:p14="http://schemas.microsoft.com/office/powerpoint/2010/main" val="15537638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p:cNvSpPr>
          <p:nvPr>
            <p:ph type="title" idx="429496729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65539" name="Rectangle 3"/>
          <p:cNvSpPr>
            <a:spLocks noGrp="1"/>
          </p:cNvSpPr>
          <p:nvPr>
            <p:ph type="body" idx="4294967295"/>
          </p:nvPr>
        </p:nvSpPr>
        <p:spPr/>
        <p:txBody>
          <a:bodyPr/>
          <a:lstStyle/>
          <a:p>
            <a:pPr eaLnBrk="1" hangingPunct="1"/>
            <a:endParaRPr lang="en-US" altLang="en-US" smtClean="0"/>
          </a:p>
        </p:txBody>
      </p:sp>
      <p:pic>
        <p:nvPicPr>
          <p:cNvPr id="65540" name="Picture 5" descr="&amp;Rcy;&amp;iecy;&amp;zcy;&amp;ucy;&amp;lcy;&amp;tcy;&amp;acy;&amp;tcy; &amp;scy;&amp;lcy;&amp;icy;&amp;kcy;&amp;acy; &amp;zcy;&amp;acy; autonom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4308" y="404813"/>
            <a:ext cx="8290781" cy="58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633203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p:cNvSpPr>
          <p:nvPr>
            <p:ph type="title" idx="429496729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a:defRPr/>
            </a:pPr>
            <a:r>
              <a:rPr lang="sr-Latn-RS" dirty="0"/>
              <a:t>S</a:t>
            </a:r>
            <a:r>
              <a:rPr lang="en-US" dirty="0" err="1" smtClean="0"/>
              <a:t>ympathetic</a:t>
            </a:r>
            <a:r>
              <a:rPr lang="sr-Latn-RS" dirty="0" smtClean="0"/>
              <a:t> </a:t>
            </a:r>
            <a:r>
              <a:rPr lang="en-US" dirty="0"/>
              <a:t>system </a:t>
            </a:r>
            <a:endParaRPr lang="en-US" altLang="en-US" dirty="0" smtClean="0"/>
          </a:p>
        </p:txBody>
      </p:sp>
      <p:sp>
        <p:nvSpPr>
          <p:cNvPr id="67587" name="Rectangle 3"/>
          <p:cNvSpPr>
            <a:spLocks noGrp="1"/>
          </p:cNvSpPr>
          <p:nvPr>
            <p:ph type="body" idx="4294967295"/>
          </p:nvPr>
        </p:nvSpPr>
        <p:spPr/>
        <p:txBody>
          <a:bodyPr>
            <a:normAutofit fontScale="77500" lnSpcReduction="20000"/>
          </a:bodyPr>
          <a:lstStyle/>
          <a:p>
            <a:r>
              <a:rPr lang="en-US" altLang="en-US" sz="2600" i="1" dirty="0"/>
              <a:t>Preganglionic neurons are located in the </a:t>
            </a:r>
            <a:r>
              <a:rPr lang="en-US" altLang="en-US" sz="2600" i="1" dirty="0" err="1"/>
              <a:t>intermediolateral</a:t>
            </a:r>
            <a:r>
              <a:rPr lang="en-US" altLang="en-US" sz="2600" i="1" dirty="0"/>
              <a:t> column of gray matter (C8 to L2</a:t>
            </a:r>
            <a:r>
              <a:rPr lang="en-US" altLang="en-US" sz="2600" i="1" dirty="0" smtClean="0"/>
              <a:t>)</a:t>
            </a:r>
            <a:endParaRPr lang="en-US" altLang="en-US" sz="2600" i="1" dirty="0"/>
          </a:p>
          <a:p>
            <a:r>
              <a:rPr lang="en-US" altLang="en-US" sz="2600" i="1" dirty="0"/>
              <a:t>Paravertebral ganglia on both sides</a:t>
            </a:r>
          </a:p>
          <a:p>
            <a:r>
              <a:rPr lang="en-US" altLang="en-US" sz="2600" i="1" dirty="0"/>
              <a:t>There are three cervical ganglions</a:t>
            </a:r>
          </a:p>
          <a:p>
            <a:r>
              <a:rPr lang="en-US" altLang="en-US" sz="2600" i="1" dirty="0"/>
              <a:t>superior,</a:t>
            </a:r>
          </a:p>
          <a:p>
            <a:r>
              <a:rPr lang="en-US" altLang="en-US" sz="2600" i="1" dirty="0"/>
              <a:t>middle, </a:t>
            </a:r>
            <a:r>
              <a:rPr lang="en-US" altLang="en-US" sz="2600" i="1" dirty="0" err="1"/>
              <a:t>i</a:t>
            </a:r>
            <a:endParaRPr lang="en-US" altLang="en-US" sz="2600" i="1" dirty="0"/>
          </a:p>
          <a:p>
            <a:r>
              <a:rPr lang="en-US" altLang="en-US" sz="2600" i="1" dirty="0"/>
              <a:t>inferior, or </a:t>
            </a:r>
            <a:r>
              <a:rPr lang="en-US" altLang="en-US" sz="2600" i="1" dirty="0" smtClean="0"/>
              <a:t>stellate,</a:t>
            </a:r>
            <a:endParaRPr lang="en-US" altLang="en-US" sz="2600" i="1" dirty="0"/>
          </a:p>
          <a:p>
            <a:r>
              <a:rPr lang="en-US" altLang="en-US" sz="2600" i="1" dirty="0"/>
              <a:t>11 thoracic,</a:t>
            </a:r>
          </a:p>
          <a:p>
            <a:r>
              <a:rPr lang="en-US" altLang="en-US" sz="2600" i="1" dirty="0"/>
              <a:t>4-6 lumbar sympathetic ganglia</a:t>
            </a:r>
          </a:p>
          <a:p>
            <a:r>
              <a:rPr lang="en-US" altLang="en-US" sz="2600" i="1" dirty="0"/>
              <a:t>There are also several </a:t>
            </a:r>
            <a:r>
              <a:rPr lang="en-US" altLang="en-US" sz="2600" i="1" dirty="0" err="1" smtClean="0"/>
              <a:t>prevete</a:t>
            </a:r>
            <a:r>
              <a:rPr lang="sr-Latn-RS" altLang="en-US" sz="2600" i="1" dirty="0" smtClean="0"/>
              <a:t>br</a:t>
            </a:r>
            <a:r>
              <a:rPr lang="en-US" altLang="en-US" sz="2600" i="1" dirty="0" smtClean="0"/>
              <a:t>al </a:t>
            </a:r>
            <a:r>
              <a:rPr lang="en-US" altLang="en-US" sz="2600" i="1" dirty="0"/>
              <a:t>ganglions: celiac; upper and lower mesenteric ganglion</a:t>
            </a:r>
            <a:endParaRPr lang="en-US" altLang="en-US" sz="2600" dirty="0"/>
          </a:p>
        </p:txBody>
      </p:sp>
    </p:spTree>
    <p:extLst>
      <p:ext uri="{BB962C8B-B14F-4D97-AF65-F5344CB8AC3E}">
        <p14:creationId xmlns:p14="http://schemas.microsoft.com/office/powerpoint/2010/main" val="313454602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p:cNvSpPr>
            <a:spLocks noGrp="1"/>
          </p:cNvSpPr>
          <p:nvPr>
            <p:ph type="title" idx="429496729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r>
              <a:rPr lang="sr-Latn-RS" altLang="en-US" dirty="0" smtClean="0"/>
              <a:t>Urinary bladder </a:t>
            </a:r>
            <a:endParaRPr lang="en-US" altLang="en-US" dirty="0" smtClean="0"/>
          </a:p>
        </p:txBody>
      </p:sp>
      <p:sp>
        <p:nvSpPr>
          <p:cNvPr id="71683" name="Content Placeholder 2"/>
          <p:cNvSpPr>
            <a:spLocks noGrp="1"/>
          </p:cNvSpPr>
          <p:nvPr>
            <p:ph idx="4294967295"/>
          </p:nvPr>
        </p:nvSpPr>
        <p:spPr/>
        <p:txBody>
          <a:bodyPr/>
          <a:lstStyle/>
          <a:p>
            <a:pPr eaLnBrk="1" hangingPunct="1"/>
            <a:endParaRPr lang="en-US" altLang="en-US" dirty="0" smtClean="0"/>
          </a:p>
        </p:txBody>
      </p:sp>
      <p:pic>
        <p:nvPicPr>
          <p:cNvPr id="7168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1776046"/>
            <a:ext cx="8229600" cy="4472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982506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p:cNvSpPr>
            <a:spLocks noGrp="1"/>
          </p:cNvSpPr>
          <p:nvPr>
            <p:ph type="title" idx="429496729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72707" name="Content Placeholder 2"/>
          <p:cNvSpPr>
            <a:spLocks noGrp="1"/>
          </p:cNvSpPr>
          <p:nvPr>
            <p:ph idx="4294967295"/>
          </p:nvPr>
        </p:nvSpPr>
        <p:spPr/>
        <p:txBody>
          <a:bodyPr/>
          <a:lstStyle/>
          <a:p>
            <a:pPr eaLnBrk="1" hangingPunct="1"/>
            <a:endParaRPr lang="en-US" altLang="en-US" smtClean="0"/>
          </a:p>
        </p:txBody>
      </p:sp>
      <p:pic>
        <p:nvPicPr>
          <p:cNvPr id="7270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93104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p:cNvSpPr>
            <a:spLocks noGrp="1"/>
          </p:cNvSpPr>
          <p:nvPr>
            <p:ph type="title" idx="429496729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73731" name="Content Placeholder 2"/>
          <p:cNvSpPr>
            <a:spLocks noGrp="1"/>
          </p:cNvSpPr>
          <p:nvPr>
            <p:ph idx="4294967295"/>
          </p:nvPr>
        </p:nvSpPr>
        <p:spPr/>
        <p:txBody>
          <a:bodyPr/>
          <a:lstStyle/>
          <a:p>
            <a:pPr eaLnBrk="1" hangingPunct="1"/>
            <a:endParaRPr lang="en-US" altLang="en-US" smtClean="0"/>
          </a:p>
        </p:txBody>
      </p:sp>
      <p:pic>
        <p:nvPicPr>
          <p:cNvPr id="737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0538" y="659424"/>
            <a:ext cx="7463937" cy="5050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955758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p:cNvSpPr>
          <p:nvPr>
            <p:ph type="title" idx="429496729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dirty="0" smtClean="0"/>
          </a:p>
        </p:txBody>
      </p:sp>
      <p:sp>
        <p:nvSpPr>
          <p:cNvPr id="75779" name="Content Placeholder 2"/>
          <p:cNvSpPr>
            <a:spLocks noGrp="1"/>
          </p:cNvSpPr>
          <p:nvPr>
            <p:ph idx="4294967295"/>
          </p:nvPr>
        </p:nvSpPr>
        <p:spPr/>
        <p:txBody>
          <a:bodyPr/>
          <a:lstStyle/>
          <a:p>
            <a:pPr eaLnBrk="1" hangingPunct="1"/>
            <a:endParaRPr lang="en-US" altLang="en-US" dirty="0" smtClean="0"/>
          </a:p>
        </p:txBody>
      </p:sp>
      <p:pic>
        <p:nvPicPr>
          <p:cNvPr id="7578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354" y="800100"/>
            <a:ext cx="6515100" cy="4950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6262" y="1494691"/>
            <a:ext cx="4035670" cy="356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891261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1"/>
          <p:cNvSpPr>
            <a:spLocks noGrp="1"/>
          </p:cNvSpPr>
          <p:nvPr>
            <p:ph type="title" idx="429496729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82947" name="Content Placeholder 2"/>
          <p:cNvSpPr>
            <a:spLocks noGrp="1"/>
          </p:cNvSpPr>
          <p:nvPr>
            <p:ph idx="4294967295"/>
          </p:nvPr>
        </p:nvSpPr>
        <p:spPr/>
        <p:txBody>
          <a:bodyPr/>
          <a:lstStyle/>
          <a:p>
            <a:pPr eaLnBrk="1" hangingPunct="1"/>
            <a:endParaRPr lang="en-US" altLang="en-US" smtClean="0"/>
          </a:p>
        </p:txBody>
      </p:sp>
      <p:pic>
        <p:nvPicPr>
          <p:cNvPr id="8294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8213" y="333376"/>
            <a:ext cx="6926262" cy="537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508074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1"/>
          <p:cNvSpPr>
            <a:spLocks noGrp="1"/>
          </p:cNvSpPr>
          <p:nvPr>
            <p:ph type="title" idx="429496729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r>
              <a:rPr lang="sr-Latn-RS" altLang="en-US" dirty="0" smtClean="0"/>
              <a:t>Cortical control of micturation</a:t>
            </a:r>
            <a:endParaRPr lang="en-US" altLang="en-US" dirty="0" smtClean="0"/>
          </a:p>
        </p:txBody>
      </p:sp>
      <p:sp>
        <p:nvSpPr>
          <p:cNvPr id="78851" name="Content Placeholder 2"/>
          <p:cNvSpPr>
            <a:spLocks noGrp="1"/>
          </p:cNvSpPr>
          <p:nvPr>
            <p:ph idx="4294967295"/>
          </p:nvPr>
        </p:nvSpPr>
        <p:spPr/>
        <p:txBody>
          <a:bodyPr>
            <a:normAutofit/>
          </a:bodyPr>
          <a:lstStyle/>
          <a:p>
            <a:r>
              <a:rPr lang="en-US" altLang="en-US" dirty="0"/>
              <a:t>Cortical centers located in:</a:t>
            </a:r>
          </a:p>
          <a:p>
            <a:r>
              <a:rPr lang="en-US" altLang="en-US" dirty="0"/>
              <a:t>In the medial part of the inferior frontal gyrus</a:t>
            </a:r>
          </a:p>
          <a:p>
            <a:r>
              <a:rPr lang="en-US" altLang="en-US" dirty="0"/>
              <a:t>Cingulate gyrus</a:t>
            </a:r>
          </a:p>
          <a:p>
            <a:r>
              <a:rPr lang="en-US" altLang="en-US" dirty="0"/>
              <a:t>Corpus callosum</a:t>
            </a:r>
          </a:p>
          <a:p>
            <a:endParaRPr lang="en-US" altLang="en-US" dirty="0"/>
          </a:p>
          <a:p>
            <a:r>
              <a:rPr lang="en-US" altLang="en-US" dirty="0"/>
              <a:t>Cortical input is inhibition of micturition reflexes (they send tonic inhibitory signals to the detrusor until urination is socially unacceptable)</a:t>
            </a:r>
            <a:endParaRPr lang="en-US" altLang="en-US" dirty="0" smtClean="0"/>
          </a:p>
        </p:txBody>
      </p:sp>
    </p:spTree>
    <p:extLst>
      <p:ext uri="{BB962C8B-B14F-4D97-AF65-F5344CB8AC3E}">
        <p14:creationId xmlns:p14="http://schemas.microsoft.com/office/powerpoint/2010/main" val="2209843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Changes in sensibility</a:t>
            </a:r>
          </a:p>
        </p:txBody>
      </p:sp>
      <p:sp>
        <p:nvSpPr>
          <p:cNvPr id="3" name="Content Placeholder 2"/>
          <p:cNvSpPr>
            <a:spLocks noGrp="1"/>
          </p:cNvSpPr>
          <p:nvPr>
            <p:ph idx="1"/>
          </p:nvPr>
        </p:nvSpPr>
        <p:spPr/>
        <p:txBody>
          <a:bodyPr>
            <a:normAutofit/>
          </a:bodyPr>
          <a:lstStyle/>
          <a:p>
            <a:r>
              <a:rPr lang="en-US" dirty="0"/>
              <a:t>Hypoesthesia</a:t>
            </a:r>
          </a:p>
          <a:p>
            <a:r>
              <a:rPr lang="en-US" dirty="0"/>
              <a:t>Anesthesia</a:t>
            </a:r>
          </a:p>
          <a:p>
            <a:r>
              <a:rPr lang="en-US" dirty="0"/>
              <a:t>Hyperesthesia</a:t>
            </a:r>
          </a:p>
          <a:p>
            <a:r>
              <a:rPr lang="en-US" dirty="0"/>
              <a:t>Paresthesia</a:t>
            </a:r>
          </a:p>
          <a:p>
            <a:r>
              <a:rPr lang="en-US" dirty="0"/>
              <a:t>Dysesthesia</a:t>
            </a:r>
          </a:p>
          <a:p>
            <a:endParaRPr lang="en-US" dirty="0"/>
          </a:p>
          <a:p>
            <a:r>
              <a:rPr lang="en-US" dirty="0" err="1"/>
              <a:t>Hypalgesia</a:t>
            </a:r>
            <a:r>
              <a:rPr lang="en-US" dirty="0"/>
              <a:t> / Analgesia</a:t>
            </a:r>
          </a:p>
          <a:p>
            <a:endParaRPr lang="en-US" dirty="0"/>
          </a:p>
          <a:p>
            <a:r>
              <a:rPr lang="en-US" dirty="0" err="1"/>
              <a:t>Thermhypaesthesia</a:t>
            </a:r>
            <a:r>
              <a:rPr lang="en-US" dirty="0"/>
              <a:t> / </a:t>
            </a:r>
            <a:r>
              <a:rPr lang="en-US" dirty="0" err="1"/>
              <a:t>Thermaesthesia</a:t>
            </a:r>
            <a:endParaRPr lang="en-US" dirty="0"/>
          </a:p>
        </p:txBody>
      </p:sp>
    </p:spTree>
    <p:extLst>
      <p:ext uri="{BB962C8B-B14F-4D97-AF65-F5344CB8AC3E}">
        <p14:creationId xmlns:p14="http://schemas.microsoft.com/office/powerpoint/2010/main" val="20017503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Pontine micturition center</a:t>
            </a:r>
            <a:endParaRPr lang="en-US" dirty="0"/>
          </a:p>
        </p:txBody>
      </p:sp>
      <p:sp>
        <p:nvSpPr>
          <p:cNvPr id="3" name="Content Placeholder 2"/>
          <p:cNvSpPr>
            <a:spLocks noGrp="1"/>
          </p:cNvSpPr>
          <p:nvPr>
            <p:ph idx="1"/>
          </p:nvPr>
        </p:nvSpPr>
        <p:spPr/>
        <p:txBody>
          <a:bodyPr/>
          <a:lstStyle/>
          <a:p>
            <a:r>
              <a:rPr lang="en-US" dirty="0"/>
              <a:t>The micturition center is located in the </a:t>
            </a:r>
            <a:r>
              <a:rPr lang="en-US" dirty="0" err="1"/>
              <a:t>mediodorsal</a:t>
            </a:r>
            <a:r>
              <a:rPr lang="en-US" dirty="0"/>
              <a:t> part of the pons</a:t>
            </a:r>
          </a:p>
          <a:p>
            <a:r>
              <a:rPr lang="en-US" dirty="0"/>
              <a:t>During charging, the M region is inhibited by higher cortical control until it is socially acceptable to discharge</a:t>
            </a:r>
          </a:p>
        </p:txBody>
      </p:sp>
    </p:spTree>
    <p:extLst>
      <p:ext uri="{BB962C8B-B14F-4D97-AF65-F5344CB8AC3E}">
        <p14:creationId xmlns:p14="http://schemas.microsoft.com/office/powerpoint/2010/main" val="41742891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p:cNvSpPr>
            <a:spLocks noGrp="1"/>
          </p:cNvSpPr>
          <p:nvPr>
            <p:ph type="title" idx="429496729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80899" name="Content Placeholder 2"/>
          <p:cNvSpPr>
            <a:spLocks noGrp="1"/>
          </p:cNvSpPr>
          <p:nvPr>
            <p:ph idx="4294967295"/>
          </p:nvPr>
        </p:nvSpPr>
        <p:spPr/>
        <p:txBody>
          <a:bodyPr/>
          <a:lstStyle/>
          <a:p>
            <a:pPr eaLnBrk="1" hangingPunct="1"/>
            <a:endParaRPr lang="en-US" altLang="en-US" dirty="0" smtClean="0"/>
          </a:p>
        </p:txBody>
      </p:sp>
      <p:pic>
        <p:nvPicPr>
          <p:cNvPr id="8090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14300"/>
            <a:ext cx="8053753" cy="559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914982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itle 1"/>
          <p:cNvSpPr>
            <a:spLocks noGrp="1"/>
          </p:cNvSpPr>
          <p:nvPr>
            <p:ph type="title" idx="429496729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81923" name="Content Placeholder 2"/>
          <p:cNvSpPr>
            <a:spLocks noGrp="1"/>
          </p:cNvSpPr>
          <p:nvPr>
            <p:ph idx="4294967295"/>
          </p:nvPr>
        </p:nvSpPr>
        <p:spPr/>
        <p:txBody>
          <a:bodyPr/>
          <a:lstStyle/>
          <a:p>
            <a:pPr eaLnBrk="1" hangingPunct="1"/>
            <a:endParaRPr lang="en-US" altLang="en-US" smtClean="0"/>
          </a:p>
        </p:txBody>
      </p:sp>
      <p:pic>
        <p:nvPicPr>
          <p:cNvPr id="8192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0537" y="395654"/>
            <a:ext cx="8871439" cy="5841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456453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p:cNvSpPr>
          <p:nvPr>
            <p:ph type="title" idx="429496729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a:defRPr/>
            </a:pPr>
            <a:r>
              <a:rPr lang="sr-Latn-CS" altLang="en-US" dirty="0"/>
              <a:t>Bladder function disorders</a:t>
            </a:r>
            <a:endParaRPr lang="en-US" altLang="en-US" dirty="0" smtClean="0"/>
          </a:p>
        </p:txBody>
      </p:sp>
      <p:sp>
        <p:nvSpPr>
          <p:cNvPr id="83971" name="Rectangle 3"/>
          <p:cNvSpPr>
            <a:spLocks noGrp="1"/>
          </p:cNvSpPr>
          <p:nvPr>
            <p:ph type="body" idx="4294967295"/>
          </p:nvPr>
        </p:nvSpPr>
        <p:spPr/>
        <p:txBody>
          <a:bodyPr/>
          <a:lstStyle/>
          <a:p>
            <a:r>
              <a:rPr lang="en-US" altLang="en-US" dirty="0"/>
              <a:t>Charging disorder-increased frequency</a:t>
            </a:r>
          </a:p>
          <a:p>
            <a:r>
              <a:rPr lang="en-US" altLang="en-US" dirty="0"/>
              <a:t>                                       - Urgency of urination</a:t>
            </a:r>
          </a:p>
          <a:p>
            <a:r>
              <a:rPr lang="en-US" altLang="en-US" dirty="0"/>
              <a:t>                                       - </a:t>
            </a:r>
            <a:r>
              <a:rPr lang="en-US" altLang="en-US" dirty="0" smtClean="0"/>
              <a:t>incontinence</a:t>
            </a:r>
            <a:endParaRPr lang="en-US" altLang="en-US" dirty="0"/>
          </a:p>
          <a:p>
            <a:r>
              <a:rPr lang="en-US" altLang="en-US" dirty="0"/>
              <a:t>Discharge disorders - intermittent stream</a:t>
            </a:r>
          </a:p>
          <a:p>
            <a:r>
              <a:rPr lang="en-US" altLang="en-US" dirty="0"/>
              <a:t>                                         - retention</a:t>
            </a:r>
            <a:endParaRPr lang="en-US" altLang="en-US" dirty="0" smtClean="0"/>
          </a:p>
        </p:txBody>
      </p:sp>
    </p:spTree>
    <p:extLst>
      <p:ext uri="{BB962C8B-B14F-4D97-AF65-F5344CB8AC3E}">
        <p14:creationId xmlns:p14="http://schemas.microsoft.com/office/powerpoint/2010/main" val="6387330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itle 1"/>
          <p:cNvSpPr>
            <a:spLocks noGrp="1"/>
          </p:cNvSpPr>
          <p:nvPr>
            <p:ph type="title" idx="429496729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graphicFrame>
        <p:nvGraphicFramePr>
          <p:cNvPr id="39970" name="Group 34"/>
          <p:cNvGraphicFramePr>
            <a:graphicFrameLocks noGrp="1"/>
          </p:cNvGraphicFramePr>
          <p:nvPr>
            <p:ph idx="4294967295"/>
            <p:extLst>
              <p:ext uri="{D42A27DB-BD31-4B8C-83A1-F6EECF244321}">
                <p14:modId xmlns:p14="http://schemas.microsoft.com/office/powerpoint/2010/main" val="1968741337"/>
              </p:ext>
            </p:extLst>
          </p:nvPr>
        </p:nvGraphicFramePr>
        <p:xfrm>
          <a:off x="1992313" y="260351"/>
          <a:ext cx="8229600" cy="5694486"/>
        </p:xfrm>
        <a:graphic>
          <a:graphicData uri="http://schemas.openxmlformats.org/drawingml/2006/table">
            <a:tbl>
              <a:tblPr/>
              <a:tblGrid>
                <a:gridCol w="2743200">
                  <a:extLst>
                    <a:ext uri="{9D8B030D-6E8A-4147-A177-3AD203B41FA5}">
                      <a16:colId xmlns:a16="http://schemas.microsoft.com/office/drawing/2014/main" val="516090025"/>
                    </a:ext>
                  </a:extLst>
                </a:gridCol>
                <a:gridCol w="2743200">
                  <a:extLst>
                    <a:ext uri="{9D8B030D-6E8A-4147-A177-3AD203B41FA5}">
                      <a16:colId xmlns:a16="http://schemas.microsoft.com/office/drawing/2014/main" val="3906468228"/>
                    </a:ext>
                  </a:extLst>
                </a:gridCol>
                <a:gridCol w="2743200">
                  <a:extLst>
                    <a:ext uri="{9D8B030D-6E8A-4147-A177-3AD203B41FA5}">
                      <a16:colId xmlns:a16="http://schemas.microsoft.com/office/drawing/2014/main" val="812649757"/>
                    </a:ext>
                  </a:extLst>
                </a:gridCol>
              </a:tblGrid>
              <a:tr h="850823">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endParaRPr kumimoji="0" lang="en-US" altLang="en-US" sz="1700" b="1" i="0" u="none" strike="noStrike" cap="none" normalizeH="0" baseline="0" smtClean="0">
                        <a:ln>
                          <a:noFill/>
                        </a:ln>
                        <a:solidFill>
                          <a:srgbClr val="FFFFFF"/>
                        </a:solidFill>
                        <a:effectLst/>
                        <a:latin typeface="Corbel" panose="020B0503020204020204" pitchFamily="34" charset="0"/>
                      </a:endParaRP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1" i="0" u="none" strike="noStrike" cap="none" normalizeH="0" baseline="0" dirty="0" smtClean="0">
                          <a:ln>
                            <a:noFill/>
                          </a:ln>
                          <a:solidFill>
                            <a:srgbClr val="FFFFFF"/>
                          </a:solidFill>
                          <a:effectLst/>
                          <a:latin typeface="Corbel" panose="020B0503020204020204" pitchFamily="34" charset="0"/>
                        </a:rPr>
                        <a:t>Lesion </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endParaRPr kumimoji="0" lang="en-US" altLang="en-US" sz="1700" b="1" i="0" u="none" strike="noStrike" cap="none" normalizeH="0" baseline="0" smtClean="0">
                        <a:ln>
                          <a:noFill/>
                        </a:ln>
                        <a:solidFill>
                          <a:srgbClr val="FFFFFF"/>
                        </a:solidFill>
                        <a:effectLst/>
                        <a:latin typeface="Corbel" panose="020B0503020204020204" pitchFamily="34" charset="0"/>
                      </a:endParaRP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918221823"/>
                  </a:ext>
                </a:extLst>
              </a:tr>
              <a:tr h="868644">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non-inhibitory bladder</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Center in the cerebrum</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Pons</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(MS, dementia, Parkinson's)</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Uncontrolled urination</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err="1" smtClean="0">
                          <a:ln>
                            <a:noFill/>
                          </a:ln>
                          <a:solidFill>
                            <a:srgbClr val="000000"/>
                          </a:solidFill>
                          <a:effectLst/>
                          <a:latin typeface="Corbel" panose="020B0503020204020204" pitchFamily="34" charset="0"/>
                        </a:rPr>
                        <a:t>Polakisuria</a:t>
                      </a:r>
                      <a:r>
                        <a:rPr kumimoji="0" lang="en-US" altLang="en-US" sz="1700" b="0" i="0" u="none" strike="noStrike" cap="none" normalizeH="0" baseline="0" dirty="0" smtClean="0">
                          <a:ln>
                            <a:noFill/>
                          </a:ln>
                          <a:solidFill>
                            <a:srgbClr val="000000"/>
                          </a:solidFill>
                          <a:effectLst/>
                          <a:latin typeface="Corbel" panose="020B0503020204020204" pitchFamily="34" charset="0"/>
                        </a:rPr>
                        <a:t>, </a:t>
                      </a:r>
                      <a:r>
                        <a:rPr kumimoji="0" lang="en-US" altLang="en-US" sz="1700" b="0" i="0" u="none" strike="noStrike" cap="none" normalizeH="0" baseline="0" dirty="0" err="1" smtClean="0">
                          <a:ln>
                            <a:noFill/>
                          </a:ln>
                          <a:solidFill>
                            <a:srgbClr val="000000"/>
                          </a:solidFill>
                          <a:effectLst/>
                          <a:latin typeface="Corbel" panose="020B0503020204020204" pitchFamily="34" charset="0"/>
                        </a:rPr>
                        <a:t>intoctinence</a:t>
                      </a:r>
                      <a:endParaRPr kumimoji="0" lang="en-US" altLang="en-US" sz="1700" b="0" i="0" u="none" strike="noStrike" cap="none" normalizeH="0" baseline="0" dirty="0" smtClean="0">
                        <a:ln>
                          <a:noFill/>
                        </a:ln>
                        <a:solidFill>
                          <a:srgbClr val="000000"/>
                        </a:solidFill>
                        <a:effectLst/>
                        <a:latin typeface="Corbel" panose="020B0503020204020204" pitchFamily="34" charset="0"/>
                      </a:endParaRP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235100596"/>
                  </a:ext>
                </a:extLst>
              </a:tr>
              <a:tr h="868644">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reflex bladder</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Interruption of the spine above the sacral center</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(MS) </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Reflex discharge of bladder every 3-4 hours</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6612212"/>
                  </a:ext>
                </a:extLst>
              </a:tr>
              <a:tr h="1386786">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autonomous bladder</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PSY lesion</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No voluntary control</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No reflex control</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Large amounts of residual urine, over flow incontinence</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50334175"/>
                  </a:ext>
                </a:extLst>
              </a:tr>
              <a:tr h="868644">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Atonic bladder</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a:t>
                      </a:r>
                      <a:r>
                        <a:rPr kumimoji="0" lang="en-US" altLang="en-US" sz="1700" b="0" i="0" u="none" strike="noStrike" cap="none" normalizeH="0" baseline="0" dirty="0" err="1" smtClean="0">
                          <a:ln>
                            <a:noFill/>
                          </a:ln>
                          <a:solidFill>
                            <a:srgbClr val="000000"/>
                          </a:solidFill>
                          <a:effectLst/>
                          <a:latin typeface="Corbel" panose="020B0503020204020204" pitchFamily="34" charset="0"/>
                        </a:rPr>
                        <a:t>Deafferent</a:t>
                      </a:r>
                      <a:r>
                        <a:rPr kumimoji="0" lang="en-US" altLang="en-US" sz="1700" b="0" i="0" u="none" strike="noStrike" cap="none" normalizeH="0" baseline="0" dirty="0" smtClean="0">
                          <a:ln>
                            <a:noFill/>
                          </a:ln>
                          <a:solidFill>
                            <a:srgbClr val="000000"/>
                          </a:solidFill>
                          <a:effectLst/>
                          <a:latin typeface="Corbel" panose="020B0503020204020204" pitchFamily="34" charset="0"/>
                        </a:rPr>
                        <a:t> bladder)</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err="1" smtClean="0">
                          <a:ln>
                            <a:noFill/>
                          </a:ln>
                          <a:solidFill>
                            <a:srgbClr val="000000"/>
                          </a:solidFill>
                          <a:effectLst/>
                          <a:latin typeface="Corbel" panose="020B0503020204020204" pitchFamily="34" charset="0"/>
                        </a:rPr>
                        <a:t>Extero</a:t>
                      </a:r>
                      <a:r>
                        <a:rPr kumimoji="0" lang="en-US" altLang="en-US" sz="1700" b="0" i="0" u="none" strike="noStrike" cap="none" normalizeH="0" baseline="0" dirty="0" smtClean="0">
                          <a:ln>
                            <a:noFill/>
                          </a:ln>
                          <a:solidFill>
                            <a:srgbClr val="000000"/>
                          </a:solidFill>
                          <a:effectLst/>
                          <a:latin typeface="Corbel" panose="020B0503020204020204" pitchFamily="34" charset="0"/>
                        </a:rPr>
                        <a:t> and proprioceptive</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(sensitive nerves and sensitive root and fascicle)</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The patient does not feel distension, over flow incontinence </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8856192"/>
                  </a:ext>
                </a:extLst>
              </a:tr>
              <a:tr h="850823">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defRPr/>
                      </a:pPr>
                      <a:r>
                        <a:rPr kumimoji="0" lang="en-US" altLang="en-US" sz="1700" b="0" i="0" u="none" strike="noStrike" cap="none" normalizeH="0" baseline="0" dirty="0" smtClean="0">
                          <a:ln>
                            <a:noFill/>
                          </a:ln>
                          <a:solidFill>
                            <a:srgbClr val="000000"/>
                          </a:solidFill>
                          <a:effectLst/>
                          <a:latin typeface="Corbel" panose="020B0503020204020204" pitchFamily="34" charset="0"/>
                        </a:rPr>
                        <a:t>Paralytic </a:t>
                      </a:r>
                      <a:r>
                        <a:rPr kumimoji="0" lang="en-US" altLang="en-US" sz="1700" b="0" i="0" u="none" strike="noStrike" cap="none" normalizeH="0" baseline="0" dirty="0" err="1" smtClean="0">
                          <a:ln>
                            <a:noFill/>
                          </a:ln>
                          <a:solidFill>
                            <a:srgbClr val="000000"/>
                          </a:solidFill>
                          <a:effectLst/>
                          <a:latin typeface="Corbel" panose="020B0503020204020204" pitchFamily="34" charset="0"/>
                        </a:rPr>
                        <a:t>mbladder</a:t>
                      </a:r>
                      <a:endParaRPr kumimoji="0" lang="en-US" altLang="en-US" sz="1700" b="0" i="0" u="none" strike="noStrike" cap="none" normalizeH="0" baseline="0" dirty="0" smtClean="0">
                        <a:ln>
                          <a:noFill/>
                        </a:ln>
                        <a:solidFill>
                          <a:srgbClr val="000000"/>
                        </a:solidFill>
                        <a:effectLst/>
                        <a:latin typeface="Corbel" panose="020B0503020204020204" pitchFamily="34" charset="0"/>
                      </a:endParaRPr>
                    </a:p>
                    <a:p>
                      <a:pPr marL="0" marR="0" lvl="0" indent="0" algn="l" defTabSz="914400" rtl="0" eaLnBrk="1" fontAlgn="base" latinLnBrk="0" hangingPunct="1">
                        <a:lnSpc>
                          <a:spcPct val="100000"/>
                        </a:lnSpc>
                        <a:spcBef>
                          <a:spcPct val="0"/>
                        </a:spcBef>
                        <a:spcAft>
                          <a:spcPct val="0"/>
                        </a:spcAft>
                        <a:buClr>
                          <a:schemeClr val="tx2"/>
                        </a:buClr>
                        <a:buSzPct val="95000"/>
                        <a:buFontTx/>
                        <a:buNone/>
                        <a:tabLst/>
                        <a:defRPr/>
                      </a:pPr>
                      <a:r>
                        <a:rPr kumimoji="0" lang="en-US" altLang="en-US" sz="1700" b="0" i="0" u="none" strike="noStrike" cap="none" normalizeH="0" baseline="0" dirty="0" smtClean="0">
                          <a:ln>
                            <a:noFill/>
                          </a:ln>
                          <a:solidFill>
                            <a:srgbClr val="000000"/>
                          </a:solidFill>
                          <a:effectLst/>
                          <a:latin typeface="Corbel" panose="020B0503020204020204" pitchFamily="34" charset="0"/>
                        </a:rPr>
                        <a:t> (</a:t>
                      </a:r>
                      <a:r>
                        <a:rPr kumimoji="0" lang="en-US" altLang="en-US" sz="1700" b="0" i="0" u="none" strike="noStrike" cap="none" normalizeH="0" baseline="0" dirty="0" err="1" smtClean="0">
                          <a:ln>
                            <a:noFill/>
                          </a:ln>
                          <a:solidFill>
                            <a:srgbClr val="000000"/>
                          </a:solidFill>
                          <a:effectLst/>
                          <a:latin typeface="Corbel" panose="020B0503020204020204" pitchFamily="34" charset="0"/>
                        </a:rPr>
                        <a:t>deefferent</a:t>
                      </a:r>
                      <a:r>
                        <a:rPr kumimoji="0" lang="en-US" altLang="en-US" sz="1700" b="0" i="0" u="none" strike="noStrike" cap="none" normalizeH="0" baseline="0" dirty="0" smtClean="0">
                          <a:ln>
                            <a:noFill/>
                          </a:ln>
                          <a:solidFill>
                            <a:srgbClr val="000000"/>
                          </a:solidFill>
                          <a:effectLst/>
                          <a:latin typeface="Corbel" panose="020B0503020204020204" pitchFamily="34" charset="0"/>
                        </a:rPr>
                        <a:t> bladder)</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Motor nerves</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endParaRPr kumimoji="0" lang="en-US" altLang="en-US" sz="1700" b="0" i="0" u="none" strike="noStrike" cap="none" normalizeH="0" baseline="0" dirty="0" smtClean="0">
                        <a:ln>
                          <a:noFill/>
                        </a:ln>
                        <a:solidFill>
                          <a:srgbClr val="000000"/>
                        </a:solidFill>
                        <a:effectLst/>
                        <a:latin typeface="Corbel" panose="020B0503020204020204" pitchFamily="34" charset="0"/>
                      </a:endParaRP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Retention </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166217394"/>
                  </a:ext>
                </a:extLst>
              </a:tr>
            </a:tbl>
          </a:graphicData>
        </a:graphic>
      </p:graphicFrame>
    </p:spTree>
    <p:extLst>
      <p:ext uri="{BB962C8B-B14F-4D97-AF65-F5344CB8AC3E}">
        <p14:creationId xmlns:p14="http://schemas.microsoft.com/office/powerpoint/2010/main" val="261278507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itle 1"/>
          <p:cNvSpPr>
            <a:spLocks noGrp="1"/>
          </p:cNvSpPr>
          <p:nvPr>
            <p:ph type="title" idx="4294967295"/>
          </p:nvPr>
        </p:nvSpPr>
        <p:spPr bwMode="auto">
          <a:xfrm>
            <a:off x="1534696" y="298939"/>
            <a:ext cx="9520158" cy="1554816"/>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r>
              <a:rPr lang="en-US" altLang="en-US" dirty="0" smtClean="0">
                <a:latin typeface="Arial" panose="020B0604020202020204" pitchFamily="34" charset="0"/>
              </a:rPr>
              <a:t>Therapy </a:t>
            </a:r>
          </a:p>
        </p:txBody>
      </p:sp>
      <p:sp>
        <p:nvSpPr>
          <p:cNvPr id="86019" name="Content Placeholder 2"/>
          <p:cNvSpPr>
            <a:spLocks noGrp="1"/>
          </p:cNvSpPr>
          <p:nvPr>
            <p:ph idx="4294967295"/>
          </p:nvPr>
        </p:nvSpPr>
        <p:spPr>
          <a:xfrm>
            <a:off x="1127125" y="1268413"/>
            <a:ext cx="8229600" cy="4525962"/>
          </a:xfrm>
        </p:spPr>
        <p:txBody>
          <a:bodyPr/>
          <a:lstStyle/>
          <a:p>
            <a:pPr eaLnBrk="1" hangingPunct="1"/>
            <a:endParaRPr lang="en-US" altLang="en-US" smtClean="0"/>
          </a:p>
        </p:txBody>
      </p:sp>
      <p:graphicFrame>
        <p:nvGraphicFramePr>
          <p:cNvPr id="41038" name="Group 78"/>
          <p:cNvGraphicFramePr>
            <a:graphicFrameLocks noGrp="1"/>
          </p:cNvGraphicFramePr>
          <p:nvPr>
            <p:extLst>
              <p:ext uri="{D42A27DB-BD31-4B8C-83A1-F6EECF244321}">
                <p14:modId xmlns:p14="http://schemas.microsoft.com/office/powerpoint/2010/main" val="2647357751"/>
              </p:ext>
            </p:extLst>
          </p:nvPr>
        </p:nvGraphicFramePr>
        <p:xfrm>
          <a:off x="1195756" y="1418784"/>
          <a:ext cx="9221421" cy="4466007"/>
        </p:xfrm>
        <a:graphic>
          <a:graphicData uri="http://schemas.openxmlformats.org/drawingml/2006/table">
            <a:tbl>
              <a:tblPr/>
              <a:tblGrid>
                <a:gridCol w="2241281">
                  <a:extLst>
                    <a:ext uri="{9D8B030D-6E8A-4147-A177-3AD203B41FA5}">
                      <a16:colId xmlns:a16="http://schemas.microsoft.com/office/drawing/2014/main" val="621316287"/>
                    </a:ext>
                  </a:extLst>
                </a:gridCol>
                <a:gridCol w="2243048">
                  <a:extLst>
                    <a:ext uri="{9D8B030D-6E8A-4147-A177-3AD203B41FA5}">
                      <a16:colId xmlns:a16="http://schemas.microsoft.com/office/drawing/2014/main" val="712226642"/>
                    </a:ext>
                  </a:extLst>
                </a:gridCol>
                <a:gridCol w="2243049">
                  <a:extLst>
                    <a:ext uri="{9D8B030D-6E8A-4147-A177-3AD203B41FA5}">
                      <a16:colId xmlns:a16="http://schemas.microsoft.com/office/drawing/2014/main" val="1125937762"/>
                    </a:ext>
                  </a:extLst>
                </a:gridCol>
                <a:gridCol w="2243048">
                  <a:extLst>
                    <a:ext uri="{9D8B030D-6E8A-4147-A177-3AD203B41FA5}">
                      <a16:colId xmlns:a16="http://schemas.microsoft.com/office/drawing/2014/main" val="354355915"/>
                    </a:ext>
                  </a:extLst>
                </a:gridCol>
                <a:gridCol w="250995">
                  <a:extLst>
                    <a:ext uri="{9D8B030D-6E8A-4147-A177-3AD203B41FA5}">
                      <a16:colId xmlns:a16="http://schemas.microsoft.com/office/drawing/2014/main" val="1022934715"/>
                    </a:ext>
                  </a:extLst>
                </a:gridCol>
              </a:tblGrid>
              <a:tr h="817707">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en-US" altLang="en-US" sz="1800" b="0" i="0" u="none" strike="noStrike" cap="none" normalizeH="0" baseline="0" dirty="0" err="1" smtClean="0">
                          <a:ln>
                            <a:noFill/>
                          </a:ln>
                          <a:solidFill>
                            <a:schemeClr val="tx1"/>
                          </a:solidFill>
                          <a:effectLst/>
                          <a:latin typeface="+mj-lt"/>
                        </a:rPr>
                        <a:t>Incontince</a:t>
                      </a:r>
                      <a:r>
                        <a:rPr kumimoji="0" lang="en-US" altLang="en-US" sz="1800" b="0" i="0" u="none" strike="noStrike" cap="none" normalizeH="0" baseline="0" dirty="0" smtClean="0">
                          <a:ln>
                            <a:noFill/>
                          </a:ln>
                          <a:solidFill>
                            <a:schemeClr val="tx1"/>
                          </a:solidFill>
                          <a:effectLst/>
                          <a:latin typeface="+mj-lt"/>
                        </a:rPr>
                        <a:t>  </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smtClean="0">
                          <a:ln>
                            <a:noFill/>
                          </a:ln>
                          <a:solidFill>
                            <a:schemeClr val="tx1"/>
                          </a:solidFill>
                          <a:effectLst/>
                          <a:latin typeface="+mj-lt"/>
                        </a:rPr>
                        <a:t>Oksibutinin</a:t>
                      </a:r>
                    </a:p>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smtClean="0">
                          <a:ln>
                            <a:noFill/>
                          </a:ln>
                          <a:solidFill>
                            <a:schemeClr val="tx1"/>
                          </a:solidFill>
                          <a:effectLst/>
                          <a:latin typeface="+mj-lt"/>
                        </a:rPr>
                        <a:t>(Ditropan)</a:t>
                      </a: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dirty="0" smtClean="0">
                          <a:ln>
                            <a:noFill/>
                          </a:ln>
                          <a:solidFill>
                            <a:schemeClr val="tx1"/>
                          </a:solidFill>
                          <a:effectLst/>
                          <a:latin typeface="+mj-lt"/>
                        </a:rPr>
                        <a:t>15 mg </a:t>
                      </a:r>
                      <a:r>
                        <a:rPr kumimoji="0" lang="en-US" altLang="en-US" sz="1800" b="0" i="0" u="none" strike="noStrike" cap="none" normalizeH="0" baseline="0" dirty="0" smtClean="0">
                          <a:ln>
                            <a:noFill/>
                          </a:ln>
                          <a:solidFill>
                            <a:schemeClr val="tx1"/>
                          </a:solidFill>
                          <a:effectLst/>
                          <a:latin typeface="+mj-lt"/>
                        </a:rPr>
                        <a:t>2x1</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dirty="0" smtClean="0">
                          <a:ln>
                            <a:noFill/>
                          </a:ln>
                          <a:solidFill>
                            <a:schemeClr val="tx1"/>
                          </a:solidFill>
                          <a:effectLst/>
                          <a:latin typeface="+mj-lt"/>
                        </a:rPr>
                        <a:t>Dry mouth, constipation</a:t>
                      </a:r>
                      <a:endParaRPr kumimoji="0" lang="en-US" altLang="en-US" sz="1800" b="0" i="0" u="none" strike="noStrike" cap="none" normalizeH="0" baseline="0" dirty="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2600" b="0" i="0" u="none" strike="noStrike" cap="none" normalizeH="0" baseline="0" smtClean="0">
                        <a:ln>
                          <a:noFill/>
                        </a:ln>
                        <a:solidFill>
                          <a:schemeClr val="tx1"/>
                        </a:solidFill>
                        <a:effectLst/>
                        <a:latin typeface="Corbel" panose="020B0503020204020204" pitchFamily="34"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10992964"/>
                  </a:ext>
                </a:extLst>
              </a:tr>
              <a:tr h="743587">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smtClean="0">
                          <a:ln>
                            <a:noFill/>
                          </a:ln>
                          <a:solidFill>
                            <a:schemeClr val="tx1"/>
                          </a:solidFill>
                          <a:effectLst/>
                          <a:latin typeface="+mj-lt"/>
                        </a:rPr>
                        <a:t>Trospijum hlorid</a:t>
                      </a:r>
                    </a:p>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smtClean="0">
                          <a:ln>
                            <a:noFill/>
                          </a:ln>
                          <a:solidFill>
                            <a:schemeClr val="tx1"/>
                          </a:solidFill>
                          <a:effectLst/>
                          <a:latin typeface="+mj-lt"/>
                        </a:rPr>
                        <a:t>(Inkontan )</a:t>
                      </a: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dirty="0" smtClean="0">
                          <a:ln>
                            <a:noFill/>
                          </a:ln>
                          <a:solidFill>
                            <a:schemeClr val="tx1"/>
                          </a:solidFill>
                          <a:effectLst/>
                          <a:latin typeface="+mj-lt"/>
                        </a:rPr>
                        <a:t>15 mg 3</a:t>
                      </a:r>
                      <a:r>
                        <a:rPr kumimoji="0" lang="en-US" altLang="en-US" sz="1800" b="0" i="0" u="none" strike="noStrike" cap="none" normalizeH="0" baseline="0" dirty="0" smtClean="0">
                          <a:ln>
                            <a:noFill/>
                          </a:ln>
                          <a:solidFill>
                            <a:schemeClr val="tx1"/>
                          </a:solidFill>
                          <a:effectLst/>
                          <a:latin typeface="+mj-lt"/>
                        </a:rPr>
                        <a:t>x1 </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dirty="0" smtClean="0">
                          <a:ln>
                            <a:noFill/>
                          </a:ln>
                          <a:solidFill>
                            <a:schemeClr val="tx1"/>
                          </a:solidFill>
                          <a:effectLst/>
                          <a:latin typeface="+mj-lt"/>
                        </a:rPr>
                        <a:t>Dry mouth, constipation</a:t>
                      </a:r>
                      <a:endParaRPr kumimoji="0" lang="en-US" altLang="en-US" sz="1800" b="0" i="0" u="none" strike="noStrike" cap="none" normalizeH="0" baseline="0" dirty="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2600" b="0" i="0" u="none" strike="noStrike" cap="none" normalizeH="0" baseline="0" smtClean="0">
                        <a:ln>
                          <a:noFill/>
                        </a:ln>
                        <a:solidFill>
                          <a:schemeClr val="tx1"/>
                        </a:solidFill>
                        <a:effectLst/>
                        <a:latin typeface="Corbel" panose="020B0503020204020204" pitchFamily="34"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05951500"/>
                  </a:ext>
                </a:extLst>
              </a:tr>
              <a:tr h="659904">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dirty="0" smtClean="0">
                          <a:ln>
                            <a:noFill/>
                          </a:ln>
                          <a:solidFill>
                            <a:schemeClr val="tx1"/>
                          </a:solidFill>
                          <a:effectLst/>
                          <a:latin typeface="+mj-lt"/>
                        </a:rPr>
                        <a:t>Nocturnal urination</a:t>
                      </a:r>
                      <a:endParaRPr kumimoji="0" lang="en-US" altLang="en-US" sz="1800" b="0" i="0" u="none" strike="noStrike" cap="none" normalizeH="0" baseline="0" dirty="0" smtClean="0">
                        <a:ln>
                          <a:noFill/>
                        </a:ln>
                        <a:solidFill>
                          <a:schemeClr val="tx1"/>
                        </a:solidFill>
                        <a:effectLst/>
                        <a:latin typeface="+mj-lt"/>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smtClean="0">
                          <a:ln>
                            <a:noFill/>
                          </a:ln>
                          <a:solidFill>
                            <a:schemeClr val="tx1"/>
                          </a:solidFill>
                          <a:effectLst/>
                          <a:latin typeface="+mj-lt"/>
                        </a:rPr>
                        <a:t>Dezmopressin</a:t>
                      </a: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en-US" altLang="en-US" sz="1800" b="0" i="0" u="none" strike="noStrike" cap="none" normalizeH="0" baseline="0" dirty="0" smtClean="0">
                          <a:ln>
                            <a:noFill/>
                          </a:ln>
                          <a:solidFill>
                            <a:schemeClr val="tx1"/>
                          </a:solidFill>
                          <a:effectLst/>
                          <a:latin typeface="+mj-lt"/>
                        </a:rPr>
                        <a:t>Intranasal spray in the evening</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en-US" altLang="en-US" sz="1800" b="0" i="0" u="none" strike="noStrike" cap="none" normalizeH="0" baseline="0" dirty="0" smtClean="0">
                          <a:ln>
                            <a:noFill/>
                          </a:ln>
                          <a:solidFill>
                            <a:schemeClr val="tx1"/>
                          </a:solidFill>
                          <a:effectLst/>
                          <a:latin typeface="+mj-lt"/>
                        </a:rPr>
                        <a:t>Low sodium in blood</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2600" b="0" i="0" u="none" strike="noStrike" cap="none" normalizeH="0" baseline="0" smtClean="0">
                        <a:ln>
                          <a:noFill/>
                        </a:ln>
                        <a:solidFill>
                          <a:schemeClr val="tx1"/>
                        </a:solidFill>
                        <a:effectLst/>
                        <a:latin typeface="Corbel" panose="020B0503020204020204" pitchFamily="34"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45041199"/>
                  </a:ext>
                </a:extLst>
              </a:tr>
              <a:tr h="638087">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2600" b="0" i="0" u="none" strike="noStrike" cap="none" normalizeH="0" baseline="0" smtClean="0">
                        <a:ln>
                          <a:noFill/>
                        </a:ln>
                        <a:solidFill>
                          <a:schemeClr val="tx1"/>
                        </a:solidFill>
                        <a:effectLst/>
                        <a:latin typeface="Corbel" panose="020B0503020204020204" pitchFamily="34"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98038282"/>
                  </a:ext>
                </a:extLst>
              </a:tr>
              <a:tr h="659904">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dirty="0" smtClean="0">
                          <a:ln>
                            <a:noFill/>
                          </a:ln>
                          <a:solidFill>
                            <a:schemeClr val="tx1"/>
                          </a:solidFill>
                          <a:effectLst/>
                          <a:latin typeface="+mj-lt"/>
                        </a:rPr>
                        <a:t>Discharge disorder</a:t>
                      </a:r>
                      <a:endParaRPr kumimoji="0" lang="en-US" altLang="en-US" sz="1800" b="0" i="0" u="none" strike="noStrike" cap="none" normalizeH="0" baseline="0" dirty="0" smtClean="0">
                        <a:ln>
                          <a:noFill/>
                        </a:ln>
                        <a:solidFill>
                          <a:schemeClr val="tx1"/>
                        </a:solidFill>
                        <a:effectLst/>
                        <a:latin typeface="+mj-lt"/>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smtClean="0">
                          <a:ln>
                            <a:noFill/>
                          </a:ln>
                          <a:solidFill>
                            <a:schemeClr val="tx1"/>
                          </a:solidFill>
                          <a:effectLst/>
                          <a:latin typeface="+mj-lt"/>
                        </a:rPr>
                        <a:t>baclofen</a:t>
                      </a: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2600" b="0" i="0" u="none" strike="noStrike" cap="none" normalizeH="0" baseline="0" smtClean="0">
                        <a:ln>
                          <a:noFill/>
                        </a:ln>
                        <a:solidFill>
                          <a:schemeClr val="tx1"/>
                        </a:solidFill>
                        <a:effectLst/>
                        <a:latin typeface="Corbel" panose="020B0503020204020204" pitchFamily="34"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5656301"/>
                  </a:ext>
                </a:extLst>
              </a:tr>
              <a:tr h="946818">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dirty="0" smtClean="0">
                        <a:ln>
                          <a:noFill/>
                        </a:ln>
                        <a:solidFill>
                          <a:schemeClr val="tx1"/>
                        </a:solidFill>
                        <a:effectLst/>
                        <a:latin typeface="+mj-lt"/>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dirty="0" smtClean="0">
                          <a:ln>
                            <a:noFill/>
                          </a:ln>
                          <a:solidFill>
                            <a:schemeClr val="tx1"/>
                          </a:solidFill>
                          <a:effectLst/>
                          <a:latin typeface="+mj-lt"/>
                        </a:rPr>
                        <a:t>S</a:t>
                      </a:r>
                      <a:r>
                        <a:rPr kumimoji="0" lang="en-US" altLang="en-US" sz="1800" b="0" i="0" u="none" strike="noStrike" cap="none" normalizeH="0" baseline="0" dirty="0" smtClean="0">
                          <a:ln>
                            <a:noFill/>
                          </a:ln>
                          <a:solidFill>
                            <a:schemeClr val="tx1"/>
                          </a:solidFill>
                          <a:effectLst/>
                          <a:latin typeface="+mj-lt"/>
                        </a:rPr>
                        <a:t>elf catheterization every</a:t>
                      </a:r>
                      <a:r>
                        <a:rPr kumimoji="0" lang="sr-Latn-CS" altLang="en-US" sz="1800" b="0" i="0" u="none" strike="noStrike" cap="none" normalizeH="0" baseline="0" dirty="0" smtClean="0">
                          <a:ln>
                            <a:noFill/>
                          </a:ln>
                          <a:solidFill>
                            <a:schemeClr val="tx1"/>
                          </a:solidFill>
                          <a:effectLst/>
                          <a:latin typeface="+mj-lt"/>
                        </a:rPr>
                        <a:t> 4h</a:t>
                      </a:r>
                      <a:r>
                        <a:rPr kumimoji="0" lang="en-US" altLang="en-US" sz="1800" b="0" i="0" u="none" strike="noStrike" cap="none" normalizeH="0" baseline="0" dirty="0" smtClean="0">
                          <a:ln>
                            <a:noFill/>
                          </a:ln>
                          <a:solidFill>
                            <a:schemeClr val="tx1"/>
                          </a:solidFill>
                          <a:effectLst/>
                          <a:latin typeface="+mj-lt"/>
                        </a:rPr>
                        <a:t>ours</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en-US" altLang="en-US" sz="1800" b="0" i="0" u="none" strike="noStrike" cap="none" normalizeH="0" baseline="0" dirty="0" smtClean="0">
                          <a:ln>
                            <a:noFill/>
                          </a:ln>
                          <a:solidFill>
                            <a:schemeClr val="tx1"/>
                          </a:solidFill>
                          <a:effectLst/>
                          <a:latin typeface="+mj-lt"/>
                        </a:rPr>
                        <a:t>Residual volume greater than 100 ml</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dirty="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2600" b="0" i="0" u="none" strike="noStrike" cap="none" normalizeH="0" baseline="0" dirty="0" smtClean="0">
                        <a:ln>
                          <a:noFill/>
                        </a:ln>
                        <a:solidFill>
                          <a:schemeClr val="tx1"/>
                        </a:solidFill>
                        <a:effectLst/>
                        <a:latin typeface="Corbel" panose="020B0503020204020204" pitchFamily="34"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91655882"/>
                  </a:ext>
                </a:extLst>
              </a:tr>
            </a:tbl>
          </a:graphicData>
        </a:graphic>
      </p:graphicFrame>
    </p:spTree>
    <p:extLst>
      <p:ext uri="{BB962C8B-B14F-4D97-AF65-F5344CB8AC3E}">
        <p14:creationId xmlns:p14="http://schemas.microsoft.com/office/powerpoint/2010/main" val="190672875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normAutofit/>
          </a:bodyPr>
          <a:lstStyle/>
          <a:p>
            <a:pPr>
              <a:defRPr/>
            </a:pPr>
            <a:r>
              <a:rPr lang="en-US" dirty="0"/>
              <a:t>MOTOR NEURON DISEASE</a:t>
            </a:r>
            <a:endParaRPr lang="en-US" dirty="0" smtClean="0">
              <a:solidFill>
                <a:schemeClr val="tx2">
                  <a:satMod val="200000"/>
                </a:schemeClr>
              </a:solidFill>
              <a:latin typeface="SimSun" pitchFamily="2" charset="-122"/>
              <a:ea typeface="SimSun" pitchFamily="2" charset="-122"/>
            </a:endParaRPr>
          </a:p>
        </p:txBody>
      </p:sp>
    </p:spTree>
    <p:extLst>
      <p:ext uri="{BB962C8B-B14F-4D97-AF65-F5344CB8AC3E}">
        <p14:creationId xmlns:p14="http://schemas.microsoft.com/office/powerpoint/2010/main" val="356522146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Date Placeholder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5865369D-C97A-4FB4-8109-2EAA7839CCB1}"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8806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C9B78640-AD62-4982-81C0-3FB232938989}" type="slidenum">
              <a:rPr lang="en-US" altLang="en-US" sz="1200">
                <a:solidFill>
                  <a:schemeClr val="tx2"/>
                </a:solidFill>
                <a:latin typeface="Times New Roman" panose="02020603050405020304" pitchFamily="18" charset="0"/>
              </a:rPr>
              <a:pPr>
                <a:spcBef>
                  <a:spcPct val="0"/>
                </a:spcBef>
                <a:buClrTx/>
                <a:buSzTx/>
                <a:buFontTx/>
                <a:buNone/>
              </a:pPr>
              <a:t>67</a:t>
            </a:fld>
            <a:endParaRPr lang="en-US" altLang="en-US" sz="1200">
              <a:solidFill>
                <a:schemeClr val="tx2"/>
              </a:solidFill>
              <a:latin typeface="Times New Roman" panose="02020603050405020304" pitchFamily="18" charset="0"/>
            </a:endParaRPr>
          </a:p>
        </p:txBody>
      </p:sp>
      <p:sp>
        <p:nvSpPr>
          <p:cNvPr id="64514" name="Title 1"/>
          <p:cNvSpPr>
            <a:spLocks noGrp="1"/>
          </p:cNvSpPr>
          <p:nvPr>
            <p:ph type="ctrTitle" idx="4294967295"/>
          </p:nvPr>
        </p:nvSpPr>
        <p:spPr>
          <a:xfrm>
            <a:off x="1521070" y="319089"/>
            <a:ext cx="9146932" cy="1536088"/>
          </a:xfrm>
        </p:spPr>
        <p:txBody>
          <a:bodyPr>
            <a:normAutofit/>
          </a:bodyPr>
          <a:lstStyle/>
          <a:p>
            <a:pPr>
              <a:defRPr/>
            </a:pPr>
            <a:r>
              <a:rPr lang="en-US" sz="2000" b="1" i="1" dirty="0" smtClean="0">
                <a:solidFill>
                  <a:schemeClr val="tx2">
                    <a:satMod val="200000"/>
                  </a:schemeClr>
                </a:solidFill>
                <a:latin typeface="Calibri" pitchFamily="34" charset="0"/>
              </a:rPr>
              <a:t>UMN </a:t>
            </a:r>
            <a:r>
              <a:rPr lang="en-US" sz="2000" b="1" i="1" dirty="0">
                <a:solidFill>
                  <a:schemeClr val="tx2">
                    <a:satMod val="200000"/>
                  </a:schemeClr>
                </a:solidFill>
                <a:latin typeface="Calibri" pitchFamily="34" charset="0"/>
              </a:rPr>
              <a:t>are located in the motor zones of the cortex, they are pyramidal neurons whose axons project to the spinal cord and create synapses with lower </a:t>
            </a:r>
            <a:r>
              <a:rPr lang="en-US" sz="2000" b="1" i="1" dirty="0" err="1">
                <a:solidFill>
                  <a:schemeClr val="tx2">
                    <a:satMod val="200000"/>
                  </a:schemeClr>
                </a:solidFill>
                <a:latin typeface="Calibri" pitchFamily="34" charset="0"/>
              </a:rPr>
              <a:t>motoneurons</a:t>
            </a:r>
            <a:r>
              <a:rPr lang="en-US" sz="2000" b="1" i="1" dirty="0">
                <a:solidFill>
                  <a:schemeClr val="tx2">
                    <a:satMod val="200000"/>
                  </a:schemeClr>
                </a:solidFill>
                <a:latin typeface="Calibri" pitchFamily="34" charset="0"/>
              </a:rPr>
              <a:t> </a:t>
            </a:r>
            <a:r>
              <a:rPr lang="en-US" sz="2000" b="1" i="1" dirty="0" smtClean="0">
                <a:solidFill>
                  <a:schemeClr val="tx2">
                    <a:satMod val="200000"/>
                  </a:schemeClr>
                </a:solidFill>
                <a:latin typeface="Calibri" pitchFamily="34" charset="0"/>
              </a:rPr>
              <a:t>(</a:t>
            </a:r>
            <a:r>
              <a:rPr lang="en-US" sz="2000" b="1" i="1" dirty="0">
                <a:solidFill>
                  <a:schemeClr val="tx2">
                    <a:satMod val="200000"/>
                  </a:schemeClr>
                </a:solidFill>
                <a:latin typeface="Calibri" pitchFamily="34" charset="0"/>
              </a:rPr>
              <a:t>L</a:t>
            </a:r>
            <a:r>
              <a:rPr lang="en-US" sz="2000" b="1" i="1" dirty="0" smtClean="0">
                <a:solidFill>
                  <a:schemeClr val="tx2">
                    <a:satMod val="200000"/>
                  </a:schemeClr>
                </a:solidFill>
                <a:latin typeface="Calibri" pitchFamily="34" charset="0"/>
              </a:rPr>
              <a:t>MN</a:t>
            </a:r>
            <a:r>
              <a:rPr lang="en-US" sz="2000" b="1" i="1" dirty="0">
                <a:solidFill>
                  <a:schemeClr val="tx2">
                    <a:satMod val="200000"/>
                  </a:schemeClr>
                </a:solidFill>
                <a:latin typeface="Calibri" pitchFamily="34" charset="0"/>
              </a:rPr>
              <a:t>, </a:t>
            </a:r>
            <a:r>
              <a:rPr lang="en-US" sz="2000" b="1" i="1" dirty="0" err="1">
                <a:solidFill>
                  <a:schemeClr val="tx2">
                    <a:satMod val="200000"/>
                  </a:schemeClr>
                </a:solidFill>
                <a:latin typeface="Calibri" pitchFamily="34" charset="0"/>
              </a:rPr>
              <a:t>alphamotoneurons</a:t>
            </a:r>
            <a:r>
              <a:rPr lang="en-US" sz="2000" b="1" i="1" dirty="0">
                <a:solidFill>
                  <a:schemeClr val="tx2">
                    <a:satMod val="200000"/>
                  </a:schemeClr>
                </a:solidFill>
                <a:latin typeface="Calibri" pitchFamily="34" charset="0"/>
              </a:rPr>
              <a:t>). </a:t>
            </a:r>
            <a:r>
              <a:rPr lang="en-US" sz="2000" b="1" i="1" dirty="0" smtClean="0">
                <a:solidFill>
                  <a:schemeClr val="tx2">
                    <a:satMod val="200000"/>
                  </a:schemeClr>
                </a:solidFill>
                <a:latin typeface="Calibri" pitchFamily="34" charset="0"/>
              </a:rPr>
              <a:t/>
            </a:r>
            <a:br>
              <a:rPr lang="en-US" sz="2000" b="1" i="1" dirty="0" smtClean="0">
                <a:solidFill>
                  <a:schemeClr val="tx2">
                    <a:satMod val="200000"/>
                  </a:schemeClr>
                </a:solidFill>
                <a:latin typeface="Calibri" pitchFamily="34" charset="0"/>
              </a:rPr>
            </a:br>
            <a:r>
              <a:rPr lang="en-US" sz="2000" b="1" i="1" dirty="0" smtClean="0">
                <a:solidFill>
                  <a:schemeClr val="tx2">
                    <a:satMod val="200000"/>
                  </a:schemeClr>
                </a:solidFill>
                <a:latin typeface="Calibri" pitchFamily="34" charset="0"/>
              </a:rPr>
              <a:t>They </a:t>
            </a:r>
            <a:r>
              <a:rPr lang="en-US" sz="2000" b="1" i="1" dirty="0">
                <a:solidFill>
                  <a:schemeClr val="tx2">
                    <a:satMod val="200000"/>
                  </a:schemeClr>
                </a:solidFill>
                <a:latin typeface="Calibri" pitchFamily="34" charset="0"/>
              </a:rPr>
              <a:t>enable voluntary control of skeletal muscles.</a:t>
            </a:r>
          </a:p>
        </p:txBody>
      </p:sp>
      <p:sp>
        <p:nvSpPr>
          <p:cNvPr id="88069" name="TextBox 3"/>
          <p:cNvSpPr txBox="1">
            <a:spLocks noChangeArrowheads="1"/>
          </p:cNvSpPr>
          <p:nvPr/>
        </p:nvSpPr>
        <p:spPr bwMode="auto">
          <a:xfrm>
            <a:off x="2095500" y="857250"/>
            <a:ext cx="83581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sr-Latn-CS" altLang="en-US" sz="1400" dirty="0" smtClean="0">
                <a:latin typeface="Arial Unicode MS" pitchFamily="34" charset="-128"/>
              </a:rPr>
              <a:t>. </a:t>
            </a:r>
            <a:endParaRPr lang="en-US" altLang="en-US" sz="1400" dirty="0">
              <a:latin typeface="Arial Unicode MS" pitchFamily="34" charset="-128"/>
            </a:endParaRPr>
          </a:p>
        </p:txBody>
      </p:sp>
      <p:pic>
        <p:nvPicPr>
          <p:cNvPr id="88070" name="Picture 2" descr="http://piclib.nhm.ac.uk/piclib/webimages/0/41000/400/41489_bi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4536" y="2184767"/>
            <a:ext cx="3686175" cy="364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1" name="Picture 4" descr="http://nawrot.psych.ndsu.nodak.edu/Courses/Psych465.S.02/Movement/Fig.%208-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2573" y="2291130"/>
            <a:ext cx="3779838" cy="343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72" name="TextBox 6"/>
          <p:cNvSpPr txBox="1">
            <a:spLocks noChangeArrowheads="1"/>
          </p:cNvSpPr>
          <p:nvPr/>
        </p:nvSpPr>
        <p:spPr bwMode="auto">
          <a:xfrm>
            <a:off x="6738939" y="6357939"/>
            <a:ext cx="27146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sr-Latn-CS" altLang="en-US" sz="1400" dirty="0" smtClean="0">
                <a:latin typeface="Arial" panose="020B0604020202020204" pitchFamily="34" charset="0"/>
              </a:rPr>
              <a:t>Motor</a:t>
            </a:r>
            <a:r>
              <a:rPr lang="en-US" altLang="en-US" sz="1400" dirty="0" err="1" smtClean="0">
                <a:latin typeface="Arial" panose="020B0604020202020204" pitchFamily="34" charset="0"/>
              </a:rPr>
              <a:t>ic</a:t>
            </a:r>
            <a:r>
              <a:rPr lang="en-US" altLang="en-US" sz="1400" dirty="0" smtClean="0">
                <a:latin typeface="Arial" panose="020B0604020202020204" pitchFamily="34" charset="0"/>
              </a:rPr>
              <a:t> homunculus</a:t>
            </a:r>
            <a:endParaRPr lang="en-US" altLang="en-US" sz="1400" dirty="0">
              <a:latin typeface="Arial" panose="020B0604020202020204" pitchFamily="34" charset="0"/>
            </a:endParaRPr>
          </a:p>
        </p:txBody>
      </p:sp>
    </p:spTree>
    <p:extLst>
      <p:ext uri="{BB962C8B-B14F-4D97-AF65-F5344CB8AC3E}">
        <p14:creationId xmlns:p14="http://schemas.microsoft.com/office/powerpoint/2010/main" val="12820949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Date Placeholder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9133F9BD-EDF5-495B-85CA-BA14FC58A18A}"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8909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8F67FA57-3AA0-4201-8F41-0B46953C55E7}" type="slidenum">
              <a:rPr lang="en-US" altLang="en-US" sz="1200">
                <a:solidFill>
                  <a:schemeClr val="tx2"/>
                </a:solidFill>
                <a:latin typeface="Times New Roman" panose="02020603050405020304" pitchFamily="18" charset="0"/>
              </a:rPr>
              <a:pPr>
                <a:spcBef>
                  <a:spcPct val="0"/>
                </a:spcBef>
                <a:buClrTx/>
                <a:buSzTx/>
                <a:buFontTx/>
                <a:buNone/>
              </a:pPr>
              <a:t>68</a:t>
            </a:fld>
            <a:endParaRPr lang="en-US" altLang="en-US" sz="1200">
              <a:solidFill>
                <a:schemeClr val="tx2"/>
              </a:solidFill>
              <a:latin typeface="Times New Roman" panose="02020603050405020304" pitchFamily="18" charset="0"/>
            </a:endParaRPr>
          </a:p>
        </p:txBody>
      </p:sp>
      <p:sp>
        <p:nvSpPr>
          <p:cNvPr id="65544" name="Text Box 12"/>
          <p:cNvSpPr>
            <a:spLocks noGrp="1" noChangeArrowheads="1"/>
          </p:cNvSpPr>
          <p:nvPr>
            <p:ph type="title" idx="4294967295"/>
          </p:nvPr>
        </p:nvSpPr>
        <p:spPr>
          <a:xfrm>
            <a:off x="1524000" y="333375"/>
            <a:ext cx="7772400" cy="503238"/>
          </a:xfrm>
        </p:spPr>
        <p:txBody>
          <a:bodyPr>
            <a:normAutofit fontScale="90000"/>
          </a:bodyPr>
          <a:lstStyle/>
          <a:p>
            <a:pPr>
              <a:spcBef>
                <a:spcPct val="50000"/>
              </a:spcBef>
              <a:defRPr/>
            </a:pPr>
            <a:r>
              <a:rPr lang="en-US" sz="2800" b="1" i="1" dirty="0" err="1" smtClean="0">
                <a:solidFill>
                  <a:schemeClr val="tx2">
                    <a:satMod val="200000"/>
                  </a:schemeClr>
                </a:solidFill>
                <a:latin typeface="Calibri" pitchFamily="34" charset="0"/>
              </a:rPr>
              <a:t>Motoneurons</a:t>
            </a:r>
            <a:r>
              <a:rPr lang="en-US" sz="2800" b="1" i="1" dirty="0" smtClean="0">
                <a:solidFill>
                  <a:schemeClr val="tx2">
                    <a:satMod val="200000"/>
                  </a:schemeClr>
                </a:solidFill>
                <a:latin typeface="Calibri" pitchFamily="34" charset="0"/>
              </a:rPr>
              <a:t> </a:t>
            </a:r>
            <a:endParaRPr lang="en-US" sz="2800" b="1" i="1" dirty="0">
              <a:solidFill>
                <a:schemeClr val="tx2">
                  <a:satMod val="200000"/>
                </a:schemeClr>
              </a:solidFill>
              <a:latin typeface="Calibri" pitchFamily="34" charset="0"/>
            </a:endParaRPr>
          </a:p>
        </p:txBody>
      </p:sp>
      <p:pic>
        <p:nvPicPr>
          <p:cNvPr id="89093" name="Picture 4" descr="fleksori i ekstenzor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0539" y="908050"/>
            <a:ext cx="2020887" cy="319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4" name="Picture 5" descr="motorna jedinica i sk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9863" y="915988"/>
            <a:ext cx="2266950" cy="319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5" name="Rectangle 6"/>
          <p:cNvSpPr>
            <a:spLocks noChangeArrowheads="1"/>
          </p:cNvSpPr>
          <p:nvPr/>
        </p:nvSpPr>
        <p:spPr bwMode="auto">
          <a:xfrm>
            <a:off x="7751764" y="4292601"/>
            <a:ext cx="2916237" cy="142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10000"/>
              </a:spcBef>
              <a:buClrTx/>
              <a:buSzTx/>
              <a:buNone/>
            </a:pPr>
            <a:r>
              <a:rPr lang="en-US" altLang="en-US" sz="1400" dirty="0">
                <a:latin typeface="Calibri" panose="020F0502020204030204" pitchFamily="34" charset="0"/>
              </a:rPr>
              <a:t>Two types of neurons innervate skeletal muscles - </a:t>
            </a:r>
            <a:r>
              <a:rPr lang="el-GR" altLang="en-US" sz="1400" dirty="0">
                <a:latin typeface="Calibri" panose="020F0502020204030204" pitchFamily="34" charset="0"/>
              </a:rPr>
              <a:t>α-</a:t>
            </a:r>
            <a:r>
              <a:rPr lang="en-US" altLang="en-US" sz="1400" dirty="0" err="1">
                <a:latin typeface="Calibri" panose="020F0502020204030204" pitchFamily="34" charset="0"/>
              </a:rPr>
              <a:t>motoneurons</a:t>
            </a:r>
            <a:r>
              <a:rPr lang="en-US" altLang="en-US" sz="1400" dirty="0">
                <a:latin typeface="Calibri" panose="020F0502020204030204" pitchFamily="34" charset="0"/>
              </a:rPr>
              <a:t> and </a:t>
            </a:r>
            <a:r>
              <a:rPr lang="el-GR" altLang="en-US" sz="1400" dirty="0">
                <a:latin typeface="Calibri" panose="020F0502020204030204" pitchFamily="34" charset="0"/>
              </a:rPr>
              <a:t>γ-</a:t>
            </a:r>
            <a:r>
              <a:rPr lang="en-US" altLang="en-US" sz="1400" dirty="0" err="1">
                <a:latin typeface="Calibri" panose="020F0502020204030204" pitchFamily="34" charset="0"/>
              </a:rPr>
              <a:t>motoneurons</a:t>
            </a:r>
            <a:r>
              <a:rPr lang="en-US" altLang="en-US" sz="1400" dirty="0">
                <a:latin typeface="Calibri" panose="020F0502020204030204" pitchFamily="34" charset="0"/>
              </a:rPr>
              <a:t>.</a:t>
            </a:r>
          </a:p>
          <a:p>
            <a:pPr>
              <a:spcBef>
                <a:spcPct val="10000"/>
              </a:spcBef>
              <a:buClrTx/>
              <a:buSzTx/>
              <a:buNone/>
            </a:pPr>
            <a:endParaRPr lang="en-US" altLang="en-US" sz="1400" dirty="0">
              <a:latin typeface="Calibri" panose="020F0502020204030204" pitchFamily="34" charset="0"/>
            </a:endParaRPr>
          </a:p>
          <a:p>
            <a:pPr>
              <a:spcBef>
                <a:spcPct val="10000"/>
              </a:spcBef>
              <a:buClrTx/>
              <a:buSzTx/>
              <a:buNone/>
            </a:pPr>
            <a:r>
              <a:rPr lang="en-US" altLang="en-US" sz="1400" dirty="0">
                <a:latin typeface="Calibri" panose="020F0502020204030204" pitchFamily="34" charset="0"/>
              </a:rPr>
              <a:t>An axon and all the muscle fibers it innervates make up a motor </a:t>
            </a:r>
            <a:r>
              <a:rPr lang="en-US" altLang="en-US" sz="1400" dirty="0" smtClean="0">
                <a:latin typeface="Calibri" panose="020F0502020204030204" pitchFamily="34" charset="0"/>
              </a:rPr>
              <a:t>unit</a:t>
            </a:r>
            <a:endParaRPr lang="en-US" altLang="en-US" sz="1400" dirty="0">
              <a:latin typeface="Calibri" panose="020F0502020204030204" pitchFamily="34" charset="0"/>
            </a:endParaRPr>
          </a:p>
        </p:txBody>
      </p:sp>
      <p:pic>
        <p:nvPicPr>
          <p:cNvPr id="89096" name="Picture 8" descr="nizi motoneuron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7213" y="908050"/>
            <a:ext cx="3536950" cy="320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7" name="Text Box 9"/>
          <p:cNvSpPr txBox="1">
            <a:spLocks noChangeArrowheads="1"/>
          </p:cNvSpPr>
          <p:nvPr/>
        </p:nvSpPr>
        <p:spPr bwMode="auto">
          <a:xfrm>
            <a:off x="1847851" y="4437063"/>
            <a:ext cx="3527425" cy="149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50000"/>
              </a:spcBef>
              <a:buClrTx/>
              <a:buSzTx/>
              <a:buNone/>
            </a:pPr>
            <a:r>
              <a:rPr lang="en-US" altLang="en-US" sz="1400" dirty="0">
                <a:latin typeface="Calibri" panose="020F0502020204030204" pitchFamily="34" charset="0"/>
              </a:rPr>
              <a:t>Peripheral </a:t>
            </a:r>
            <a:r>
              <a:rPr lang="en-US" altLang="en-US" sz="1400" dirty="0" err="1">
                <a:latin typeface="Calibri" panose="020F0502020204030204" pitchFamily="34" charset="0"/>
              </a:rPr>
              <a:t>motoneurons</a:t>
            </a:r>
            <a:r>
              <a:rPr lang="en-US" altLang="en-US" sz="1400" dirty="0">
                <a:latin typeface="Calibri" panose="020F0502020204030204" pitchFamily="34" charset="0"/>
              </a:rPr>
              <a:t> have cell bodies in the ventral horns of the spinal cord - lower </a:t>
            </a:r>
            <a:r>
              <a:rPr lang="en-US" altLang="en-US" sz="1400" dirty="0" err="1">
                <a:latin typeface="Calibri" panose="020F0502020204030204" pitchFamily="34" charset="0"/>
              </a:rPr>
              <a:t>motoneurons</a:t>
            </a:r>
            <a:endParaRPr lang="en-US" altLang="en-US" sz="1400" dirty="0">
              <a:latin typeface="Calibri" panose="020F0502020204030204" pitchFamily="34" charset="0"/>
            </a:endParaRPr>
          </a:p>
          <a:p>
            <a:pPr>
              <a:spcBef>
                <a:spcPct val="50000"/>
              </a:spcBef>
              <a:buClrTx/>
              <a:buSzTx/>
              <a:buNone/>
            </a:pPr>
            <a:r>
              <a:rPr lang="en-US" altLang="en-US" sz="1400" dirty="0">
                <a:latin typeface="Calibri" panose="020F0502020204030204" pitchFamily="34" charset="0"/>
              </a:rPr>
              <a:t>Axons of </a:t>
            </a:r>
            <a:r>
              <a:rPr lang="en-US" altLang="en-US" sz="1400" dirty="0" err="1">
                <a:latin typeface="Calibri" panose="020F0502020204030204" pitchFamily="34" charset="0"/>
              </a:rPr>
              <a:t>motoneurons</a:t>
            </a:r>
            <a:r>
              <a:rPr lang="en-US" altLang="en-US" sz="1400" dirty="0">
                <a:latin typeface="Calibri" panose="020F0502020204030204" pitchFamily="34" charset="0"/>
              </a:rPr>
              <a:t> leave the spinal cord via the ventral root and travel towards the muscle as part of the peripheral </a:t>
            </a:r>
            <a:r>
              <a:rPr lang="en-US" altLang="en-US" sz="1400" dirty="0" smtClean="0">
                <a:latin typeface="Calibri" panose="020F0502020204030204" pitchFamily="34" charset="0"/>
              </a:rPr>
              <a:t>nerve </a:t>
            </a:r>
            <a:endParaRPr lang="en-US" altLang="en-US" sz="1400" dirty="0">
              <a:latin typeface="Calibri" panose="020F0502020204030204" pitchFamily="34" charset="0"/>
            </a:endParaRPr>
          </a:p>
        </p:txBody>
      </p:sp>
      <p:sp>
        <p:nvSpPr>
          <p:cNvPr id="89098" name="Text Box 10"/>
          <p:cNvSpPr txBox="1">
            <a:spLocks noChangeArrowheads="1"/>
          </p:cNvSpPr>
          <p:nvPr/>
        </p:nvSpPr>
        <p:spPr bwMode="auto">
          <a:xfrm>
            <a:off x="5664200" y="4437064"/>
            <a:ext cx="1708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50000"/>
              </a:spcBef>
              <a:buClrTx/>
              <a:buSzTx/>
              <a:buFontTx/>
              <a:buNone/>
            </a:pPr>
            <a:r>
              <a:rPr lang="sl-SI" altLang="en-US" sz="1400">
                <a:latin typeface="Calibri" panose="020F0502020204030204" pitchFamily="34" charset="0"/>
              </a:rPr>
              <a:t>.</a:t>
            </a:r>
            <a:endParaRPr lang="en-US" altLang="en-US" sz="1400">
              <a:latin typeface="Calibri" panose="020F0502020204030204" pitchFamily="34" charset="0"/>
            </a:endParaRPr>
          </a:p>
        </p:txBody>
      </p:sp>
    </p:spTree>
    <p:extLst>
      <p:ext uri="{BB962C8B-B14F-4D97-AF65-F5344CB8AC3E}">
        <p14:creationId xmlns:p14="http://schemas.microsoft.com/office/powerpoint/2010/main" val="289715074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1981200" y="512763"/>
            <a:ext cx="8229600" cy="914400"/>
          </a:xfrm>
        </p:spPr>
        <p:txBody>
          <a:bodyPr>
            <a:normAutofit/>
          </a:bodyPr>
          <a:lstStyle/>
          <a:p>
            <a:pPr>
              <a:defRPr/>
            </a:pPr>
            <a:r>
              <a:rPr lang="en-US" dirty="0">
                <a:solidFill>
                  <a:schemeClr val="tx2">
                    <a:satMod val="200000"/>
                  </a:schemeClr>
                </a:solidFill>
              </a:rPr>
              <a:t>Organization of the motor system</a:t>
            </a:r>
          </a:p>
        </p:txBody>
      </p:sp>
      <p:graphicFrame>
        <p:nvGraphicFramePr>
          <p:cNvPr id="90115" name="Object 3"/>
          <p:cNvGraphicFramePr>
            <a:graphicFrameLocks noGrp="1" noChangeAspect="1"/>
          </p:cNvGraphicFramePr>
          <p:nvPr>
            <p:ph sz="half" idx="1"/>
          </p:nvPr>
        </p:nvGraphicFramePr>
        <p:xfrm>
          <a:off x="1981200" y="1427163"/>
          <a:ext cx="4038600" cy="4572000"/>
        </p:xfrm>
        <a:graphic>
          <a:graphicData uri="http://schemas.openxmlformats.org/presentationml/2006/ole">
            <mc:AlternateContent xmlns:mc="http://schemas.openxmlformats.org/markup-compatibility/2006">
              <mc:Choice xmlns:v="urn:schemas-microsoft-com:vml" Requires="v">
                <p:oleObj spid="_x0000_s2067" name="Slide" r:id="rId3" imgW="4572000" imgH="3429000" progId="PowerPoint.Slide.8">
                  <p:embed/>
                </p:oleObj>
              </mc:Choice>
              <mc:Fallback>
                <p:oleObj name="Slide" r:id="rId3" imgW="4572000" imgH="3429000" progId="PowerPoint.Slide.8">
                  <p:embed/>
                  <p:pic>
                    <p:nvPicPr>
                      <p:cNvPr id="90115"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1427163"/>
                        <a:ext cx="40386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0116" name="Rectangle 4"/>
          <p:cNvSpPr>
            <a:spLocks noGrp="1" noChangeArrowheads="1"/>
          </p:cNvSpPr>
          <p:nvPr>
            <p:ph sz="half" idx="2"/>
          </p:nvPr>
        </p:nvSpPr>
        <p:spPr>
          <a:xfrm>
            <a:off x="6700838" y="1600200"/>
            <a:ext cx="3814762" cy="4495800"/>
          </a:xfrm>
        </p:spPr>
        <p:txBody>
          <a:bodyPr/>
          <a:lstStyle/>
          <a:p>
            <a:r>
              <a:rPr lang="en-US" altLang="en-US" dirty="0" smtClean="0"/>
              <a:t>UMN </a:t>
            </a:r>
            <a:r>
              <a:rPr lang="en-US" altLang="en-US" dirty="0"/>
              <a:t>exerts direct and indirect </a:t>
            </a:r>
            <a:r>
              <a:rPr lang="en-US" altLang="en-US" dirty="0" err="1"/>
              <a:t>supranuclear</a:t>
            </a:r>
            <a:r>
              <a:rPr lang="en-US" altLang="en-US" dirty="0"/>
              <a:t> control of </a:t>
            </a:r>
            <a:r>
              <a:rPr lang="en-US" altLang="en-US" dirty="0" smtClean="0"/>
              <a:t>LMN </a:t>
            </a:r>
            <a:r>
              <a:rPr lang="en-US" altLang="en-US" dirty="0"/>
              <a:t>- inhibitory influence</a:t>
            </a:r>
          </a:p>
          <a:p>
            <a:endParaRPr lang="en-US" altLang="en-US" dirty="0"/>
          </a:p>
          <a:p>
            <a:r>
              <a:rPr lang="en-US" altLang="en-US" dirty="0"/>
              <a:t>Damage to U</a:t>
            </a:r>
            <a:r>
              <a:rPr lang="en-US" altLang="en-US" dirty="0" smtClean="0"/>
              <a:t>MN </a:t>
            </a:r>
            <a:r>
              <a:rPr lang="en-US" altLang="en-US" dirty="0"/>
              <a:t>causes disinhibition of </a:t>
            </a:r>
            <a:r>
              <a:rPr lang="en-US" altLang="en-US" dirty="0" smtClean="0"/>
              <a:t>LMN </a:t>
            </a:r>
            <a:r>
              <a:rPr lang="en-US" altLang="en-US" dirty="0"/>
              <a:t>and its reflex mechanisms</a:t>
            </a:r>
            <a:endParaRPr lang="en-US" altLang="en-US" dirty="0" smtClean="0"/>
          </a:p>
        </p:txBody>
      </p:sp>
      <p:sp>
        <p:nvSpPr>
          <p:cNvPr id="90117" name="Date Placeholder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FEBFBD39-2633-4408-B00E-1E37181DE18C}"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90118"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594D435C-B918-4397-8D8E-4EDAF90FCBD2}" type="slidenum">
              <a:rPr lang="en-US" altLang="en-US" sz="1200">
                <a:solidFill>
                  <a:schemeClr val="tx2"/>
                </a:solidFill>
                <a:latin typeface="Times New Roman" panose="02020603050405020304" pitchFamily="18" charset="0"/>
              </a:rPr>
              <a:pPr>
                <a:spcBef>
                  <a:spcPct val="0"/>
                </a:spcBef>
                <a:buClrTx/>
                <a:buSzTx/>
                <a:buFontTx/>
                <a:buNone/>
              </a:pPr>
              <a:t>69</a:t>
            </a:fld>
            <a:endParaRPr lang="en-US" altLang="en-US" sz="1200">
              <a:solidFill>
                <a:schemeClr val="tx2"/>
              </a:solidFill>
              <a:latin typeface="Times New Roman" panose="02020603050405020304" pitchFamily="18" charset="0"/>
            </a:endParaRPr>
          </a:p>
        </p:txBody>
      </p:sp>
      <p:sp>
        <p:nvSpPr>
          <p:cNvPr id="90119" name="Text Box 5"/>
          <p:cNvSpPr txBox="1">
            <a:spLocks noChangeArrowheads="1"/>
          </p:cNvSpPr>
          <p:nvPr/>
        </p:nvSpPr>
        <p:spPr bwMode="auto">
          <a:xfrm>
            <a:off x="6310313" y="2060575"/>
            <a:ext cx="30988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50000"/>
              </a:spcBef>
              <a:buClrTx/>
              <a:buSzTx/>
              <a:buFontTx/>
              <a:buNone/>
            </a:pPr>
            <a:endParaRPr lang="sr-Cyrl-RS" altLang="en-US" sz="1800" dirty="0" smtClean="0">
              <a:latin typeface="Arial" panose="020B0604020202020204" pitchFamily="34" charset="0"/>
            </a:endParaRPr>
          </a:p>
          <a:p>
            <a:pPr>
              <a:spcBef>
                <a:spcPct val="50000"/>
              </a:spcBef>
              <a:buClrTx/>
              <a:buSzTx/>
              <a:buFontTx/>
              <a:buNone/>
            </a:pPr>
            <a:endParaRPr lang="sr-Cyrl-RS" altLang="en-US" sz="1800" dirty="0">
              <a:latin typeface="Arial" panose="020B0604020202020204" pitchFamily="34" charset="0"/>
            </a:endParaRPr>
          </a:p>
          <a:p>
            <a:pPr>
              <a:spcBef>
                <a:spcPct val="50000"/>
              </a:spcBef>
              <a:buClrTx/>
              <a:buSzTx/>
              <a:buFontTx/>
              <a:buNone/>
            </a:pPr>
            <a:endParaRPr lang="sr-Cyrl-RS" altLang="en-US" sz="1800" dirty="0" smtClean="0">
              <a:latin typeface="Arial" panose="020B0604020202020204" pitchFamily="34" charset="0"/>
            </a:endParaRPr>
          </a:p>
          <a:p>
            <a:pPr>
              <a:spcBef>
                <a:spcPct val="50000"/>
              </a:spcBef>
              <a:buClrTx/>
              <a:buSzTx/>
              <a:buFontTx/>
              <a:buNone/>
            </a:pPr>
            <a:endParaRPr lang="sr-Cyrl-RS" altLang="en-US" sz="1800" dirty="0">
              <a:latin typeface="Arial" panose="020B0604020202020204" pitchFamily="34" charset="0"/>
            </a:endParaRPr>
          </a:p>
          <a:p>
            <a:pPr>
              <a:spcBef>
                <a:spcPct val="50000"/>
              </a:spcBef>
              <a:buClrTx/>
              <a:buSzTx/>
              <a:buFontTx/>
              <a:buNone/>
            </a:pPr>
            <a:endParaRPr lang="sr-Latn-CS" altLang="en-US" sz="1800" dirty="0">
              <a:latin typeface="Arial" panose="020B0604020202020204" pitchFamily="34" charset="0"/>
            </a:endParaRPr>
          </a:p>
          <a:p>
            <a:pPr>
              <a:spcBef>
                <a:spcPct val="50000"/>
              </a:spcBef>
              <a:buClrTx/>
              <a:buSzTx/>
              <a:buFontTx/>
              <a:buNone/>
            </a:pPr>
            <a:endParaRPr lang="sr-Latn-CS" altLang="en-US" sz="1800" dirty="0">
              <a:latin typeface="Arial" panose="020B0604020202020204" pitchFamily="34" charset="0"/>
            </a:endParaRPr>
          </a:p>
          <a:p>
            <a:pPr>
              <a:spcBef>
                <a:spcPct val="50000"/>
              </a:spcBef>
              <a:buClrTx/>
              <a:buSzTx/>
              <a:buFontTx/>
              <a:buNone/>
            </a:pPr>
            <a:endParaRPr lang="en-US" altLang="en-US" sz="1800" dirty="0">
              <a:latin typeface="Arial" panose="020B0604020202020204" pitchFamily="34" charset="0"/>
            </a:endParaRPr>
          </a:p>
        </p:txBody>
      </p:sp>
    </p:spTree>
    <p:extLst>
      <p:ext uri="{BB962C8B-B14F-4D97-AF65-F5344CB8AC3E}">
        <p14:creationId xmlns:p14="http://schemas.microsoft.com/office/powerpoint/2010/main" val="1338514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4695" y="175846"/>
            <a:ext cx="9520157" cy="1835031"/>
          </a:xfrm>
        </p:spPr>
        <p:txBody>
          <a:bodyPr>
            <a:normAutofit/>
          </a:bodyPr>
          <a:lstStyle/>
          <a:p>
            <a:r>
              <a:rPr lang="en-US" dirty="0" smtClean="0"/>
              <a:t>Lemniscus </a:t>
            </a:r>
            <a:r>
              <a:rPr lang="en-US" dirty="0" err="1" smtClean="0"/>
              <a:t>medialis</a:t>
            </a:r>
            <a:r>
              <a:rPr lang="en-US" dirty="0" smtClean="0"/>
              <a:t> </a:t>
            </a:r>
            <a:r>
              <a:rPr lang="sr-Cyrl-RS" dirty="0" smtClean="0"/>
              <a:t/>
            </a:r>
            <a:br>
              <a:rPr lang="sr-Cyrl-RS" dirty="0" smtClean="0"/>
            </a:br>
            <a:r>
              <a:rPr lang="sr-Latn-CS" altLang="en-US" dirty="0"/>
              <a:t>(Fasciculus cuneatus </a:t>
            </a:r>
            <a:r>
              <a:rPr lang="sr-Latn-CS" altLang="en-US" dirty="0" smtClean="0"/>
              <a:t>i</a:t>
            </a:r>
            <a:r>
              <a:rPr lang="sr-Cyrl-RS" altLang="en-US" dirty="0" smtClean="0"/>
              <a:t> </a:t>
            </a:r>
            <a:br>
              <a:rPr lang="sr-Cyrl-RS" altLang="en-US" dirty="0" smtClean="0"/>
            </a:br>
            <a:r>
              <a:rPr lang="sr-Latn-CS" altLang="en-US" dirty="0" smtClean="0"/>
              <a:t>Fasciculus </a:t>
            </a:r>
            <a:r>
              <a:rPr lang="sr-Latn-CS" altLang="en-US" dirty="0"/>
              <a:t>grac</a:t>
            </a:r>
            <a:r>
              <a:rPr lang="sr-Latn-CS" altLang="en-US" dirty="0">
                <a:latin typeface="Arial" panose="020B0604020202020204" pitchFamily="34" charset="0"/>
              </a:rPr>
              <a:t>illis</a:t>
            </a:r>
            <a:r>
              <a:rPr lang="sr-Latn-CS" altLang="en-US" dirty="0" smtClean="0">
                <a:latin typeface="Arial" panose="020B0604020202020204" pitchFamily="34" charset="0"/>
              </a:rPr>
              <a:t>)</a:t>
            </a:r>
            <a:endParaRPr lang="en-US" dirty="0"/>
          </a:p>
        </p:txBody>
      </p:sp>
      <p:sp>
        <p:nvSpPr>
          <p:cNvPr id="3" name="Content Placeholder 2"/>
          <p:cNvSpPr>
            <a:spLocks noGrp="1"/>
          </p:cNvSpPr>
          <p:nvPr>
            <p:ph sz="half" idx="1"/>
          </p:nvPr>
        </p:nvSpPr>
        <p:spPr/>
        <p:txBody>
          <a:bodyPr/>
          <a:lstStyle/>
          <a:p>
            <a:r>
              <a:rPr lang="en-US" dirty="0"/>
              <a:t>Light touch</a:t>
            </a:r>
          </a:p>
          <a:p>
            <a:r>
              <a:rPr lang="en-US" dirty="0"/>
              <a:t>Tactile discrimination</a:t>
            </a:r>
          </a:p>
          <a:p>
            <a:r>
              <a:rPr lang="en-US" dirty="0"/>
              <a:t>Vibrations</a:t>
            </a:r>
          </a:p>
          <a:p>
            <a:r>
              <a:rPr lang="en-US" dirty="0"/>
              <a:t>Deep positional sensitivity</a:t>
            </a:r>
          </a:p>
        </p:txBody>
      </p:sp>
      <p:pic>
        <p:nvPicPr>
          <p:cNvPr id="6" name="Picture 2" descr="Untitled-1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7156939" y="175847"/>
            <a:ext cx="3815862" cy="5486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26075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1981200" y="457200"/>
            <a:ext cx="8229600" cy="2971800"/>
          </a:xfrm>
        </p:spPr>
        <p:txBody>
          <a:bodyPr/>
          <a:lstStyle/>
          <a:p>
            <a:pPr>
              <a:defRPr/>
            </a:pPr>
            <a:r>
              <a:rPr lang="en-US" dirty="0">
                <a:solidFill>
                  <a:schemeClr val="tx2">
                    <a:satMod val="200000"/>
                  </a:schemeClr>
                </a:solidFill>
              </a:rPr>
              <a:t>Damage to U</a:t>
            </a:r>
            <a:r>
              <a:rPr lang="en-US" dirty="0" smtClean="0">
                <a:solidFill>
                  <a:schemeClr val="tx2">
                    <a:satMod val="200000"/>
                  </a:schemeClr>
                </a:solidFill>
              </a:rPr>
              <a:t>MN </a:t>
            </a:r>
            <a:r>
              <a:rPr lang="en-US" dirty="0">
                <a:solidFill>
                  <a:schemeClr val="tx2">
                    <a:satMod val="200000"/>
                  </a:schemeClr>
                </a:solidFill>
              </a:rPr>
              <a:t>and </a:t>
            </a:r>
            <a:r>
              <a:rPr lang="en-US" dirty="0" smtClean="0">
                <a:solidFill>
                  <a:schemeClr val="tx2">
                    <a:satMod val="200000"/>
                  </a:schemeClr>
                </a:solidFill>
              </a:rPr>
              <a:t>LMN </a:t>
            </a:r>
            <a:r>
              <a:rPr lang="en-US" dirty="0">
                <a:solidFill>
                  <a:schemeClr val="tx2">
                    <a:satMod val="200000"/>
                  </a:schemeClr>
                </a:solidFill>
              </a:rPr>
              <a:t>have a common feature of </a:t>
            </a:r>
            <a:r>
              <a:rPr lang="en-US" dirty="0" smtClean="0">
                <a:solidFill>
                  <a:schemeClr val="tx2">
                    <a:satMod val="200000"/>
                  </a:schemeClr>
                </a:solidFill>
              </a:rPr>
              <a:t/>
            </a:r>
            <a:br>
              <a:rPr lang="en-US" dirty="0" smtClean="0">
                <a:solidFill>
                  <a:schemeClr val="tx2">
                    <a:satMod val="200000"/>
                  </a:schemeClr>
                </a:solidFill>
              </a:rPr>
            </a:br>
            <a:r>
              <a:rPr lang="en-US" dirty="0">
                <a:solidFill>
                  <a:schemeClr val="tx2">
                    <a:satMod val="200000"/>
                  </a:schemeClr>
                </a:solidFill>
              </a:rPr>
              <a:t/>
            </a:r>
            <a:br>
              <a:rPr lang="en-US" dirty="0">
                <a:solidFill>
                  <a:schemeClr val="tx2">
                    <a:satMod val="200000"/>
                  </a:schemeClr>
                </a:solidFill>
              </a:rPr>
            </a:br>
            <a:r>
              <a:rPr lang="en-US" dirty="0" smtClean="0">
                <a:solidFill>
                  <a:schemeClr val="tx2">
                    <a:satMod val="200000"/>
                  </a:schemeClr>
                </a:solidFill>
              </a:rPr>
              <a:t>weakness</a:t>
            </a:r>
            <a:endParaRPr lang="en-US" dirty="0">
              <a:solidFill>
                <a:srgbClr val="CF0E30"/>
              </a:solidFill>
            </a:endParaRPr>
          </a:p>
        </p:txBody>
      </p:sp>
      <p:sp>
        <p:nvSpPr>
          <p:cNvPr id="91139" name="Rectangle 3"/>
          <p:cNvSpPr>
            <a:spLocks noGrp="1" noChangeArrowheads="1"/>
          </p:cNvSpPr>
          <p:nvPr>
            <p:ph idx="1"/>
          </p:nvPr>
        </p:nvSpPr>
        <p:spPr>
          <a:xfrm>
            <a:off x="2743200" y="3441700"/>
            <a:ext cx="7772400" cy="2654300"/>
          </a:xfrm>
        </p:spPr>
        <p:txBody>
          <a:bodyPr/>
          <a:lstStyle/>
          <a:p>
            <a:pPr>
              <a:lnSpc>
                <a:spcPct val="90000"/>
              </a:lnSpc>
            </a:pPr>
            <a:r>
              <a:rPr lang="sr-Latn-CS" altLang="en-US" sz="2800" dirty="0"/>
              <a:t>Monoparesis/monoplegia</a:t>
            </a:r>
          </a:p>
          <a:p>
            <a:pPr>
              <a:lnSpc>
                <a:spcPct val="90000"/>
              </a:lnSpc>
            </a:pPr>
            <a:r>
              <a:rPr lang="sr-Latn-CS" altLang="en-US" sz="2800" dirty="0"/>
              <a:t>Hemiparesis/hemiplegia</a:t>
            </a:r>
          </a:p>
          <a:p>
            <a:pPr>
              <a:lnSpc>
                <a:spcPct val="90000"/>
              </a:lnSpc>
            </a:pPr>
            <a:r>
              <a:rPr lang="sr-Latn-CS" altLang="en-US" sz="2800" dirty="0"/>
              <a:t>Paraparesis/paraplegia</a:t>
            </a:r>
          </a:p>
          <a:p>
            <a:pPr>
              <a:lnSpc>
                <a:spcPct val="90000"/>
              </a:lnSpc>
            </a:pPr>
            <a:r>
              <a:rPr lang="sr-Latn-CS" altLang="en-US" sz="2800" dirty="0"/>
              <a:t>Quadriparesis/quadriplegia</a:t>
            </a:r>
            <a:endParaRPr lang="en-US" altLang="en-US" sz="2800" dirty="0"/>
          </a:p>
        </p:txBody>
      </p:sp>
      <p:sp>
        <p:nvSpPr>
          <p:cNvPr id="91140"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4416BBB3-8D8E-43C9-9C40-B7DC37D31CB9}"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91141"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5B5BE137-AFDD-4288-9917-A78C697D0D0F}" type="slidenum">
              <a:rPr lang="en-US" altLang="en-US" sz="1200">
                <a:solidFill>
                  <a:schemeClr val="tx2"/>
                </a:solidFill>
                <a:latin typeface="Times New Roman" panose="02020603050405020304" pitchFamily="18" charset="0"/>
              </a:rPr>
              <a:pPr>
                <a:spcBef>
                  <a:spcPct val="0"/>
                </a:spcBef>
                <a:buClrTx/>
                <a:buSzTx/>
                <a:buFontTx/>
                <a:buNone/>
              </a:pPr>
              <a:t>70</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val="27543818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a:defRPr/>
            </a:pPr>
            <a:r>
              <a:rPr lang="en-US" dirty="0" smtClean="0">
                <a:solidFill>
                  <a:schemeClr val="tx2">
                    <a:satMod val="200000"/>
                  </a:schemeClr>
                </a:solidFill>
              </a:rPr>
              <a:t>Reflex disturbances</a:t>
            </a:r>
            <a:endParaRPr lang="en-US" dirty="0">
              <a:solidFill>
                <a:schemeClr val="tx2">
                  <a:satMod val="200000"/>
                </a:schemeClr>
              </a:solidFill>
            </a:endParaRPr>
          </a:p>
        </p:txBody>
      </p:sp>
      <p:sp>
        <p:nvSpPr>
          <p:cNvPr id="92163" name="Rectangle 3"/>
          <p:cNvSpPr>
            <a:spLocks noGrp="1" noChangeArrowheads="1"/>
          </p:cNvSpPr>
          <p:nvPr>
            <p:ph idx="1"/>
          </p:nvPr>
        </p:nvSpPr>
        <p:spPr/>
        <p:txBody>
          <a:bodyPr/>
          <a:lstStyle/>
          <a:p>
            <a:r>
              <a:rPr lang="en-US" altLang="en-US" sz="2800" dirty="0"/>
              <a:t>Reflex arc lesion </a:t>
            </a:r>
            <a:r>
              <a:rPr lang="en-US" altLang="en-US" sz="2800" dirty="0" smtClean="0"/>
              <a:t>(LMN</a:t>
            </a:r>
            <a:r>
              <a:rPr lang="en-US" altLang="en-US" sz="2800" dirty="0"/>
              <a:t>) = extinguished or decreased</a:t>
            </a:r>
          </a:p>
          <a:p>
            <a:endParaRPr lang="en-US" altLang="en-US" sz="2800" dirty="0"/>
          </a:p>
          <a:p>
            <a:r>
              <a:rPr lang="en-US" altLang="en-US" sz="2800" dirty="0" smtClean="0"/>
              <a:t>UMN </a:t>
            </a:r>
            <a:r>
              <a:rPr lang="en-US" altLang="en-US" sz="2800" dirty="0"/>
              <a:t>lesion = reflex enhancement</a:t>
            </a:r>
          </a:p>
        </p:txBody>
      </p:sp>
      <p:sp>
        <p:nvSpPr>
          <p:cNvPr id="92164"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F4460119-B56E-4109-ADBA-6CEB1A51E39A}"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92165"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4A818921-DF8F-49DD-87D5-477591546AEE}" type="slidenum">
              <a:rPr lang="en-US" altLang="en-US" sz="1200">
                <a:solidFill>
                  <a:schemeClr val="tx2"/>
                </a:solidFill>
                <a:latin typeface="Times New Roman" panose="02020603050405020304" pitchFamily="18" charset="0"/>
              </a:rPr>
              <a:pPr>
                <a:spcBef>
                  <a:spcPct val="0"/>
                </a:spcBef>
                <a:buClrTx/>
                <a:buSzTx/>
                <a:buFontTx/>
                <a:buNone/>
              </a:pPr>
              <a:t>71</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val="337836651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a:defRPr/>
            </a:pPr>
            <a:r>
              <a:rPr lang="en-US" dirty="0" smtClean="0">
                <a:solidFill>
                  <a:schemeClr val="tx2">
                    <a:satMod val="200000"/>
                  </a:schemeClr>
                </a:solidFill>
              </a:rPr>
              <a:t>Reflex </a:t>
            </a:r>
            <a:endParaRPr lang="en-US" dirty="0">
              <a:solidFill>
                <a:schemeClr val="tx2">
                  <a:satMod val="200000"/>
                </a:schemeClr>
              </a:solidFill>
            </a:endParaRPr>
          </a:p>
        </p:txBody>
      </p:sp>
      <p:sp>
        <p:nvSpPr>
          <p:cNvPr id="93187" name="Rectangle 3"/>
          <p:cNvSpPr>
            <a:spLocks noGrp="1" noChangeArrowheads="1"/>
          </p:cNvSpPr>
          <p:nvPr>
            <p:ph idx="1"/>
          </p:nvPr>
        </p:nvSpPr>
        <p:spPr/>
        <p:txBody>
          <a:bodyPr/>
          <a:lstStyle/>
          <a:p>
            <a:r>
              <a:rPr lang="en-US" altLang="en-US" dirty="0"/>
              <a:t>0 = </a:t>
            </a:r>
            <a:r>
              <a:rPr lang="en-US" altLang="en-US" dirty="0" smtClean="0"/>
              <a:t>absent</a:t>
            </a:r>
            <a:endParaRPr lang="en-US" altLang="en-US" dirty="0"/>
          </a:p>
          <a:p>
            <a:r>
              <a:rPr lang="en-US" altLang="en-US" dirty="0"/>
              <a:t>1 = </a:t>
            </a:r>
            <a:r>
              <a:rPr lang="en-US" altLang="en-US" dirty="0" smtClean="0"/>
              <a:t>lower</a:t>
            </a:r>
            <a:endParaRPr lang="en-US" altLang="en-US" dirty="0"/>
          </a:p>
          <a:p>
            <a:r>
              <a:rPr lang="en-US" altLang="en-US" dirty="0"/>
              <a:t>2 = normal</a:t>
            </a:r>
          </a:p>
          <a:p>
            <a:r>
              <a:rPr lang="en-US" altLang="en-US" dirty="0"/>
              <a:t>3 = </a:t>
            </a:r>
            <a:r>
              <a:rPr lang="en-US" altLang="en-US" dirty="0" smtClean="0"/>
              <a:t>exaggerated</a:t>
            </a:r>
            <a:endParaRPr lang="en-US" altLang="en-US" dirty="0"/>
          </a:p>
          <a:p>
            <a:r>
              <a:rPr lang="en-US" altLang="en-US" dirty="0"/>
              <a:t>4 = clonus</a:t>
            </a:r>
            <a:endParaRPr lang="en-US" altLang="en-US" dirty="0" smtClean="0"/>
          </a:p>
        </p:txBody>
      </p:sp>
      <p:sp>
        <p:nvSpPr>
          <p:cNvPr id="93188"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48213413-DDB6-4787-B24A-C9BD91E9F0FB}"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93189"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2331FC6E-C444-4EE5-9541-2FE7C33D0A82}" type="slidenum">
              <a:rPr lang="en-US" altLang="en-US" sz="1200">
                <a:solidFill>
                  <a:schemeClr val="tx2"/>
                </a:solidFill>
                <a:latin typeface="Times New Roman" panose="02020603050405020304" pitchFamily="18" charset="0"/>
              </a:rPr>
              <a:pPr>
                <a:spcBef>
                  <a:spcPct val="0"/>
                </a:spcBef>
                <a:buClrTx/>
                <a:buSzTx/>
                <a:buFontTx/>
                <a:buNone/>
              </a:pPr>
              <a:t>72</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val="76706944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a:defRPr/>
            </a:pPr>
            <a:r>
              <a:rPr lang="en-US" dirty="0" smtClean="0">
                <a:solidFill>
                  <a:schemeClr val="tx2">
                    <a:satMod val="200000"/>
                  </a:schemeClr>
                </a:solidFill>
              </a:rPr>
              <a:t>Reflex</a:t>
            </a:r>
            <a:endParaRPr lang="en-US" dirty="0">
              <a:solidFill>
                <a:schemeClr val="tx2">
                  <a:satMod val="200000"/>
                </a:schemeClr>
              </a:solidFill>
            </a:endParaRPr>
          </a:p>
        </p:txBody>
      </p:sp>
      <p:sp>
        <p:nvSpPr>
          <p:cNvPr id="94211" name="Rectangle 3"/>
          <p:cNvSpPr>
            <a:spLocks noGrp="1" noChangeArrowheads="1"/>
          </p:cNvSpPr>
          <p:nvPr>
            <p:ph idx="1"/>
          </p:nvPr>
        </p:nvSpPr>
        <p:spPr/>
        <p:txBody>
          <a:bodyPr/>
          <a:lstStyle/>
          <a:p>
            <a:r>
              <a:rPr lang="en-US" altLang="en-US" dirty="0"/>
              <a:t>Babinski</a:t>
            </a:r>
          </a:p>
          <a:p>
            <a:r>
              <a:rPr lang="en-US" altLang="en-US" dirty="0"/>
              <a:t>Normal response = flexion</a:t>
            </a:r>
          </a:p>
          <a:p>
            <a:endParaRPr lang="en-US" altLang="en-US" dirty="0"/>
          </a:p>
          <a:p>
            <a:r>
              <a:rPr lang="en-US" altLang="en-US" dirty="0"/>
              <a:t>clonus = rhythmic oscillations = sign of spasticity</a:t>
            </a:r>
            <a:endParaRPr lang="en-US" altLang="en-US" dirty="0" smtClean="0"/>
          </a:p>
        </p:txBody>
      </p:sp>
      <p:sp>
        <p:nvSpPr>
          <p:cNvPr id="94212"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25EF25F8-B552-435B-B8BA-EF29DDA6CBB7}"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9421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DA554945-C584-41FE-8998-7E9F406D5BE7}" type="slidenum">
              <a:rPr lang="en-US" altLang="en-US" sz="1200">
                <a:solidFill>
                  <a:schemeClr val="tx2"/>
                </a:solidFill>
                <a:latin typeface="Times New Roman" panose="02020603050405020304" pitchFamily="18" charset="0"/>
              </a:rPr>
              <a:pPr>
                <a:spcBef>
                  <a:spcPct val="0"/>
                </a:spcBef>
                <a:buClrTx/>
                <a:buSzTx/>
                <a:buFontTx/>
                <a:buNone/>
              </a:pPr>
              <a:t>73</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val="34842372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Date Placeholder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29F895B3-F4D4-415B-8A42-585A4730346B}"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9625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9968F244-EF6B-4951-B812-837ADAF366D9}" type="slidenum">
              <a:rPr lang="en-US" altLang="en-US" sz="1200">
                <a:solidFill>
                  <a:schemeClr val="tx2"/>
                </a:solidFill>
                <a:latin typeface="Times New Roman" panose="02020603050405020304" pitchFamily="18" charset="0"/>
              </a:rPr>
              <a:pPr>
                <a:spcBef>
                  <a:spcPct val="0"/>
                </a:spcBef>
                <a:buClrTx/>
                <a:buSzTx/>
                <a:buFontTx/>
                <a:buNone/>
              </a:pPr>
              <a:t>74</a:t>
            </a:fld>
            <a:endParaRPr lang="en-US" altLang="en-US" sz="1200">
              <a:solidFill>
                <a:schemeClr val="tx2"/>
              </a:solidFill>
              <a:latin typeface="Times New Roman" panose="02020603050405020304" pitchFamily="18" charset="0"/>
            </a:endParaRPr>
          </a:p>
        </p:txBody>
      </p:sp>
      <p:sp>
        <p:nvSpPr>
          <p:cNvPr id="74754" name="Rectangle 2"/>
          <p:cNvSpPr>
            <a:spLocks noGrp="1" noChangeArrowheads="1"/>
          </p:cNvSpPr>
          <p:nvPr>
            <p:ph type="title" idx="4294967295"/>
          </p:nvPr>
        </p:nvSpPr>
        <p:spPr>
          <a:xfrm>
            <a:off x="1524000" y="381000"/>
            <a:ext cx="9144000" cy="1143000"/>
          </a:xfrm>
        </p:spPr>
        <p:txBody>
          <a:bodyPr/>
          <a:lstStyle/>
          <a:p>
            <a:pPr>
              <a:defRPr/>
            </a:pPr>
            <a:r>
              <a:rPr lang="en-US" dirty="0">
                <a:solidFill>
                  <a:schemeClr val="tx2">
                    <a:satMod val="200000"/>
                  </a:schemeClr>
                </a:solidFill>
              </a:rPr>
              <a:t>Babinski sign of pyramidal lesion </a:t>
            </a:r>
            <a:r>
              <a:rPr lang="en-US" dirty="0" smtClean="0">
                <a:solidFill>
                  <a:schemeClr val="tx2">
                    <a:satMod val="200000"/>
                  </a:schemeClr>
                </a:solidFill>
              </a:rPr>
              <a:t>(UMN</a:t>
            </a:r>
            <a:r>
              <a:rPr lang="en-US" dirty="0">
                <a:solidFill>
                  <a:schemeClr val="tx2">
                    <a:satMod val="200000"/>
                  </a:schemeClr>
                </a:solidFill>
              </a:rPr>
              <a:t>)</a:t>
            </a:r>
          </a:p>
        </p:txBody>
      </p:sp>
      <p:pic>
        <p:nvPicPr>
          <p:cNvPr id="4" name="babinski-2.avi">
            <a:hlinkClick r:id="" action="ppaction://media"/>
          </p:cNvPr>
          <p:cNvPicPr>
            <a:picLocks noRot="1" noChangeAspect="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3124200" y="1828800"/>
            <a:ext cx="6096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55844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Date Placeholder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36F838C8-0BF5-4EE2-9808-4405ED7D8C60}"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9728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A5FA85B6-07AC-4BC2-AC7C-0541995AEBC7}" type="slidenum">
              <a:rPr lang="en-US" altLang="en-US" sz="1200">
                <a:solidFill>
                  <a:schemeClr val="tx2"/>
                </a:solidFill>
                <a:latin typeface="Times New Roman" panose="02020603050405020304" pitchFamily="18" charset="0"/>
              </a:rPr>
              <a:pPr>
                <a:spcBef>
                  <a:spcPct val="0"/>
                </a:spcBef>
                <a:buClrTx/>
                <a:buSzTx/>
                <a:buFontTx/>
                <a:buNone/>
              </a:pPr>
              <a:t>75</a:t>
            </a:fld>
            <a:endParaRPr lang="en-US" altLang="en-US" sz="1200">
              <a:solidFill>
                <a:schemeClr val="tx2"/>
              </a:solidFill>
              <a:latin typeface="Times New Roman" panose="02020603050405020304" pitchFamily="18" charset="0"/>
            </a:endParaRPr>
          </a:p>
        </p:txBody>
      </p:sp>
      <p:pic>
        <p:nvPicPr>
          <p:cNvPr id="97284" name="Picture 4" descr="flex-reflex pathway"/>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6081714" y="152401"/>
            <a:ext cx="4586287" cy="6346825"/>
          </a:xfrm>
          <a:noFill/>
        </p:spPr>
      </p:pic>
      <p:sp>
        <p:nvSpPr>
          <p:cNvPr id="97285" name="Rectangle 3"/>
          <p:cNvSpPr txBox="1">
            <a:spLocks noChangeArrowheads="1"/>
          </p:cNvSpPr>
          <p:nvPr/>
        </p:nvSpPr>
        <p:spPr bwMode="auto">
          <a:xfrm>
            <a:off x="1079013" y="1336431"/>
            <a:ext cx="4932363"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a:solidFill>
                  <a:schemeClr val="tx1"/>
                </a:solidFill>
                <a:latin typeface="Times New Roman" panose="02020603050405020304" pitchFamily="18" charset="0"/>
              </a:defRPr>
            </a:lvl1pPr>
            <a:lvl2pPr marL="800100" indent="-342900">
              <a:defRPr sz="2400">
                <a:solidFill>
                  <a:schemeClr val="tx1"/>
                </a:solidFill>
                <a:latin typeface="Times New Roman" panose="02020603050405020304" pitchFamily="18" charset="0"/>
              </a:defRPr>
            </a:lvl2pPr>
            <a:lvl3pPr marL="1257300" indent="-3429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buFontTx/>
              <a:buChar char="•"/>
            </a:pPr>
            <a:r>
              <a:rPr lang="en-US" altLang="en-US" dirty="0"/>
              <a:t>Babinski sign:</a:t>
            </a:r>
          </a:p>
          <a:p>
            <a:pPr>
              <a:spcBef>
                <a:spcPct val="20000"/>
              </a:spcBef>
              <a:buFontTx/>
              <a:buChar char="•"/>
            </a:pPr>
            <a:r>
              <a:rPr lang="en-US" altLang="en-US" dirty="0"/>
              <a:t>Dorsiflexion (extension) of the thumb</a:t>
            </a:r>
          </a:p>
          <a:p>
            <a:pPr>
              <a:spcBef>
                <a:spcPct val="20000"/>
              </a:spcBef>
              <a:buFontTx/>
              <a:buChar char="•"/>
            </a:pPr>
            <a:r>
              <a:rPr lang="en-US" altLang="en-US" dirty="0"/>
              <a:t>It reflects a lesion of the pyramidal pathway</a:t>
            </a:r>
          </a:p>
          <a:p>
            <a:pPr>
              <a:spcBef>
                <a:spcPct val="20000"/>
              </a:spcBef>
              <a:buFontTx/>
              <a:buChar char="•"/>
            </a:pPr>
            <a:r>
              <a:rPr lang="en-US" altLang="en-US" dirty="0"/>
              <a:t>Normal in children &lt;1 year</a:t>
            </a:r>
          </a:p>
          <a:p>
            <a:pPr lvl="1" eaLnBrk="1" hangingPunct="1">
              <a:spcBef>
                <a:spcPct val="20000"/>
              </a:spcBef>
              <a:buFontTx/>
              <a:buChar char="•"/>
            </a:pPr>
            <a:endParaRPr lang="en-US" altLang="en-US" sz="3200" dirty="0"/>
          </a:p>
          <a:p>
            <a:pPr lvl="1" eaLnBrk="1" hangingPunct="1">
              <a:spcBef>
                <a:spcPct val="20000"/>
              </a:spcBef>
              <a:buFontTx/>
              <a:buChar char="•"/>
            </a:pPr>
            <a:endParaRPr lang="en-US" altLang="en-US" sz="3200" dirty="0"/>
          </a:p>
        </p:txBody>
      </p:sp>
    </p:spTree>
    <p:extLst>
      <p:ext uri="{BB962C8B-B14F-4D97-AF65-F5344CB8AC3E}">
        <p14:creationId xmlns:p14="http://schemas.microsoft.com/office/powerpoint/2010/main" val="59966850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Date Placeholder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67394F3C-B43C-4357-AF86-BCA12343C1EA}"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9830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C552C1B3-0FDA-4B5A-BAAC-DADD830F4EA9}" type="slidenum">
              <a:rPr lang="en-US" altLang="en-US" sz="1200">
                <a:solidFill>
                  <a:schemeClr val="tx2"/>
                </a:solidFill>
                <a:latin typeface="Times New Roman" panose="02020603050405020304" pitchFamily="18" charset="0"/>
              </a:rPr>
              <a:pPr>
                <a:spcBef>
                  <a:spcPct val="0"/>
                </a:spcBef>
                <a:buClrTx/>
                <a:buSzTx/>
                <a:buFontTx/>
                <a:buNone/>
              </a:pPr>
              <a:t>76</a:t>
            </a:fld>
            <a:endParaRPr lang="en-US" altLang="en-US" sz="1200">
              <a:solidFill>
                <a:schemeClr val="tx2"/>
              </a:solidFill>
              <a:latin typeface="Times New Roman" panose="02020603050405020304" pitchFamily="18" charset="0"/>
            </a:endParaRPr>
          </a:p>
        </p:txBody>
      </p:sp>
      <p:sp>
        <p:nvSpPr>
          <p:cNvPr id="76802" name="Rectangle 2"/>
          <p:cNvSpPr>
            <a:spLocks noGrp="1" noChangeArrowheads="1"/>
          </p:cNvSpPr>
          <p:nvPr>
            <p:ph type="title" idx="4294967295"/>
          </p:nvPr>
        </p:nvSpPr>
        <p:spPr>
          <a:xfrm>
            <a:off x="2895600" y="304800"/>
            <a:ext cx="7772400" cy="1206500"/>
          </a:xfrm>
        </p:spPr>
        <p:txBody>
          <a:bodyPr/>
          <a:lstStyle/>
          <a:p>
            <a:pPr>
              <a:defRPr/>
            </a:pPr>
            <a:r>
              <a:rPr lang="en-US" dirty="0" smtClean="0">
                <a:solidFill>
                  <a:schemeClr val="tx2">
                    <a:satMod val="200000"/>
                  </a:schemeClr>
                </a:solidFill>
              </a:rPr>
              <a:t>Clonus </a:t>
            </a:r>
            <a:endParaRPr lang="en-US" dirty="0">
              <a:solidFill>
                <a:schemeClr val="tx2">
                  <a:satMod val="200000"/>
                </a:schemeClr>
              </a:solidFill>
            </a:endParaRPr>
          </a:p>
        </p:txBody>
      </p:sp>
      <p:pic>
        <p:nvPicPr>
          <p:cNvPr id="4" name="clonus.avi">
            <a:hlinkClick r:id="" action="ppaction://media"/>
          </p:cNvPr>
          <p:cNvPicPr>
            <a:picLocks noGrp="1" noRot="1" noChangeAspect="1"/>
          </p:cNvPicPr>
          <p:nvPr>
            <p:ph idx="4294967295"/>
            <a:videoFile r:link="rId1"/>
          </p:nvPr>
        </p:nvPicPr>
        <p:blipFill>
          <a:blip r:embed="rId3">
            <a:extLst>
              <a:ext uri="{28A0092B-C50C-407E-A947-70E740481C1C}">
                <a14:useLocalDpi xmlns:a14="http://schemas.microsoft.com/office/drawing/2010/main" val="0"/>
              </a:ext>
            </a:extLst>
          </a:blip>
          <a:srcRect/>
          <a:stretch>
            <a:fillRect/>
          </a:stretch>
        </p:blipFill>
        <p:spPr>
          <a:xfrm>
            <a:off x="1524000" y="1752600"/>
            <a:ext cx="6096000" cy="4572000"/>
          </a:xfrm>
        </p:spPr>
      </p:pic>
    </p:spTree>
    <p:extLst>
      <p:ext uri="{BB962C8B-B14F-4D97-AF65-F5344CB8AC3E}">
        <p14:creationId xmlns:p14="http://schemas.microsoft.com/office/powerpoint/2010/main" val="19478934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tx2">
                    <a:satMod val="200000"/>
                  </a:schemeClr>
                </a:solidFill>
              </a:rPr>
              <a:t>Difference in UMN and LMN damage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58666089"/>
              </p:ext>
            </p:extLst>
          </p:nvPr>
        </p:nvGraphicFramePr>
        <p:xfrm>
          <a:off x="677863" y="2160588"/>
          <a:ext cx="8596311" cy="2123440"/>
        </p:xfrm>
        <a:graphic>
          <a:graphicData uri="http://schemas.openxmlformats.org/drawingml/2006/table">
            <a:tbl>
              <a:tblPr firstRow="1" bandRow="1">
                <a:tableStyleId>{5C22544A-7EE6-4342-B048-85BDC9FD1C3A}</a:tableStyleId>
              </a:tblPr>
              <a:tblGrid>
                <a:gridCol w="2865437">
                  <a:extLst>
                    <a:ext uri="{9D8B030D-6E8A-4147-A177-3AD203B41FA5}">
                      <a16:colId xmlns:a16="http://schemas.microsoft.com/office/drawing/2014/main" val="1518707118"/>
                    </a:ext>
                  </a:extLst>
                </a:gridCol>
                <a:gridCol w="2865437">
                  <a:extLst>
                    <a:ext uri="{9D8B030D-6E8A-4147-A177-3AD203B41FA5}">
                      <a16:colId xmlns:a16="http://schemas.microsoft.com/office/drawing/2014/main" val="500921816"/>
                    </a:ext>
                  </a:extLst>
                </a:gridCol>
                <a:gridCol w="2865437">
                  <a:extLst>
                    <a:ext uri="{9D8B030D-6E8A-4147-A177-3AD203B41FA5}">
                      <a16:colId xmlns:a16="http://schemas.microsoft.com/office/drawing/2014/main" val="3444822751"/>
                    </a:ext>
                  </a:extLst>
                </a:gridCol>
              </a:tblGrid>
              <a:tr h="370840">
                <a:tc>
                  <a:txBody>
                    <a:bodyPr/>
                    <a:lstStyle/>
                    <a:p>
                      <a:r>
                        <a:rPr lang="en-US" dirty="0" smtClean="0"/>
                        <a:t>Muscle tone</a:t>
                      </a:r>
                      <a:endParaRPr lang="en-US" dirty="0"/>
                    </a:p>
                  </a:txBody>
                  <a:tcPr/>
                </a:tc>
                <a:tc>
                  <a:txBody>
                    <a:bodyPr/>
                    <a:lstStyle/>
                    <a:p>
                      <a:r>
                        <a:rPr lang="en-US" dirty="0" smtClean="0"/>
                        <a:t>UMN</a:t>
                      </a:r>
                      <a:endParaRPr lang="en-US" dirty="0"/>
                    </a:p>
                  </a:txBody>
                  <a:tcPr/>
                </a:tc>
                <a:tc>
                  <a:txBody>
                    <a:bodyPr/>
                    <a:lstStyle/>
                    <a:p>
                      <a:r>
                        <a:rPr lang="en-US" dirty="0" smtClean="0"/>
                        <a:t>LMN</a:t>
                      </a:r>
                      <a:endParaRPr lang="en-US" dirty="0"/>
                    </a:p>
                  </a:txBody>
                  <a:tcPr/>
                </a:tc>
                <a:extLst>
                  <a:ext uri="{0D108BD9-81ED-4DB2-BD59-A6C34878D82A}">
                    <a16:rowId xmlns:a16="http://schemas.microsoft.com/office/drawing/2014/main" val="2177857229"/>
                  </a:ext>
                </a:extLst>
              </a:tr>
              <a:tr h="370840">
                <a:tc>
                  <a:txBody>
                    <a:bodyPr/>
                    <a:lstStyle/>
                    <a:p>
                      <a:r>
                        <a:rPr lang="en-US" dirty="0" smtClean="0"/>
                        <a:t>Reflexes </a:t>
                      </a:r>
                      <a:endParaRPr lang="en-US" dirty="0"/>
                    </a:p>
                  </a:txBody>
                  <a:tcPr/>
                </a:tc>
                <a:tc>
                  <a:txBody>
                    <a:bodyPr/>
                    <a:lstStyle/>
                    <a:p>
                      <a:r>
                        <a:rPr lang="en-US" altLang="en-US" dirty="0" smtClean="0"/>
                        <a:t>exaggerated</a:t>
                      </a:r>
                      <a:endParaRPr lang="en-US" altLang="en-US" dirty="0"/>
                    </a:p>
                  </a:txBody>
                  <a:tcPr/>
                </a:tc>
                <a:tc>
                  <a:txBody>
                    <a:bodyPr/>
                    <a:lstStyle/>
                    <a:p>
                      <a:r>
                        <a:rPr lang="en-US" dirty="0" smtClean="0"/>
                        <a:t>Absent or lower </a:t>
                      </a:r>
                      <a:endParaRPr lang="en-US" dirty="0"/>
                    </a:p>
                  </a:txBody>
                  <a:tcPr/>
                </a:tc>
                <a:extLst>
                  <a:ext uri="{0D108BD9-81ED-4DB2-BD59-A6C34878D82A}">
                    <a16:rowId xmlns:a16="http://schemas.microsoft.com/office/drawing/2014/main" val="2365331882"/>
                  </a:ext>
                </a:extLst>
              </a:tr>
              <a:tr h="370840">
                <a:tc>
                  <a:txBody>
                    <a:bodyPr/>
                    <a:lstStyle/>
                    <a:p>
                      <a:r>
                        <a:rPr lang="en-US" dirty="0" err="1" smtClean="0"/>
                        <a:t>Trophics</a:t>
                      </a:r>
                      <a:r>
                        <a:rPr lang="en-US" dirty="0" smtClean="0"/>
                        <a:t> </a:t>
                      </a:r>
                      <a:endParaRPr lang="en-US" dirty="0"/>
                    </a:p>
                  </a:txBody>
                  <a:tcPr/>
                </a:tc>
                <a:tc>
                  <a:txBody>
                    <a:bodyPr/>
                    <a:lstStyle/>
                    <a:p>
                      <a:r>
                        <a:rPr lang="en-US" dirty="0" smtClean="0"/>
                        <a:t>Atrophy (later,</a:t>
                      </a:r>
                      <a:r>
                        <a:rPr lang="en-US" baseline="0" dirty="0" smtClean="0"/>
                        <a:t> consequence of inactivity</a:t>
                      </a:r>
                      <a:endParaRPr lang="en-US" dirty="0"/>
                    </a:p>
                  </a:txBody>
                  <a:tcPr/>
                </a:tc>
                <a:tc>
                  <a:txBody>
                    <a:bodyPr/>
                    <a:lstStyle/>
                    <a:p>
                      <a:r>
                        <a:rPr lang="en-US" dirty="0" smtClean="0"/>
                        <a:t>Atrophy (early)</a:t>
                      </a:r>
                      <a:endParaRPr lang="en-US" dirty="0"/>
                    </a:p>
                  </a:txBody>
                  <a:tcPr/>
                </a:tc>
                <a:extLst>
                  <a:ext uri="{0D108BD9-81ED-4DB2-BD59-A6C34878D82A}">
                    <a16:rowId xmlns:a16="http://schemas.microsoft.com/office/drawing/2014/main" val="2248894319"/>
                  </a:ext>
                </a:extLst>
              </a:tr>
              <a:tr h="370840">
                <a:tc>
                  <a:txBody>
                    <a:bodyPr/>
                    <a:lstStyle/>
                    <a:p>
                      <a:r>
                        <a:rPr lang="en-US" dirty="0" err="1" smtClean="0"/>
                        <a:t>Fasciculations</a:t>
                      </a:r>
                      <a:r>
                        <a:rPr lang="en-US" dirty="0" smtClean="0"/>
                        <a:t> </a:t>
                      </a:r>
                      <a:endParaRPr lang="en-US" dirty="0"/>
                    </a:p>
                  </a:txBody>
                  <a:tcPr/>
                </a:tc>
                <a:tc>
                  <a:txBody>
                    <a:bodyPr/>
                    <a:lstStyle/>
                    <a:p>
                      <a:r>
                        <a:rPr lang="en-US" dirty="0" smtClean="0"/>
                        <a:t>Absent </a:t>
                      </a:r>
                      <a:endParaRPr lang="en-US" dirty="0"/>
                    </a:p>
                  </a:txBody>
                  <a:tcPr/>
                </a:tc>
                <a:tc>
                  <a:txBody>
                    <a:bodyPr/>
                    <a:lstStyle/>
                    <a:p>
                      <a:r>
                        <a:rPr lang="en-US" dirty="0" smtClean="0"/>
                        <a:t>Exist </a:t>
                      </a:r>
                      <a:endParaRPr lang="en-US" dirty="0"/>
                    </a:p>
                  </a:txBody>
                  <a:tcPr/>
                </a:tc>
                <a:extLst>
                  <a:ext uri="{0D108BD9-81ED-4DB2-BD59-A6C34878D82A}">
                    <a16:rowId xmlns:a16="http://schemas.microsoft.com/office/drawing/2014/main" val="2611993302"/>
                  </a:ext>
                </a:extLst>
              </a:tr>
              <a:tr h="370840">
                <a:tc>
                  <a:txBody>
                    <a:bodyPr/>
                    <a:lstStyle/>
                    <a:p>
                      <a:r>
                        <a:rPr lang="en-US" dirty="0" smtClean="0"/>
                        <a:t>Muscle tone </a:t>
                      </a:r>
                      <a:endParaRPr lang="en-US" dirty="0"/>
                    </a:p>
                  </a:txBody>
                  <a:tcPr/>
                </a:tc>
                <a:tc>
                  <a:txBody>
                    <a:bodyPr/>
                    <a:lstStyle/>
                    <a:p>
                      <a:r>
                        <a:rPr lang="en-US" dirty="0" smtClean="0"/>
                        <a:t>Hypertonia </a:t>
                      </a:r>
                      <a:endParaRPr lang="en-US" dirty="0"/>
                    </a:p>
                  </a:txBody>
                  <a:tcPr/>
                </a:tc>
                <a:tc>
                  <a:txBody>
                    <a:bodyPr/>
                    <a:lstStyle/>
                    <a:p>
                      <a:r>
                        <a:rPr lang="en-US" dirty="0" err="1" smtClean="0"/>
                        <a:t>Hypotonia</a:t>
                      </a:r>
                      <a:endParaRPr lang="en-US" dirty="0"/>
                    </a:p>
                  </a:txBody>
                  <a:tcPr/>
                </a:tc>
                <a:extLst>
                  <a:ext uri="{0D108BD9-81ED-4DB2-BD59-A6C34878D82A}">
                    <a16:rowId xmlns:a16="http://schemas.microsoft.com/office/drawing/2014/main" val="1233324768"/>
                  </a:ext>
                </a:extLst>
              </a:tr>
            </a:tbl>
          </a:graphicData>
        </a:graphic>
      </p:graphicFrame>
    </p:spTree>
    <p:extLst>
      <p:ext uri="{BB962C8B-B14F-4D97-AF65-F5344CB8AC3E}">
        <p14:creationId xmlns:p14="http://schemas.microsoft.com/office/powerpoint/2010/main" val="422427857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2"/>
          <p:cNvSpPr>
            <a:spLocks noGrp="1" noChangeArrowheads="1"/>
          </p:cNvSpPr>
          <p:nvPr>
            <p:ph type="title"/>
          </p:nvPr>
        </p:nvSpPr>
        <p:spPr/>
        <p:txBody>
          <a:bodyPr/>
          <a:lstStyle/>
          <a:p>
            <a:pPr>
              <a:defRPr/>
            </a:pPr>
            <a:r>
              <a:rPr lang="en-US" dirty="0"/>
              <a:t>M</a:t>
            </a:r>
            <a:r>
              <a:rPr lang="en-US" dirty="0" smtClean="0"/>
              <a:t>otor neuron disease</a:t>
            </a:r>
            <a:endParaRPr lang="en-US" dirty="0" smtClean="0">
              <a:solidFill>
                <a:schemeClr val="tx2">
                  <a:satMod val="200000"/>
                </a:schemeClr>
              </a:solidFill>
            </a:endParaRPr>
          </a:p>
        </p:txBody>
      </p:sp>
      <p:sp>
        <p:nvSpPr>
          <p:cNvPr id="101379" name="Rectangle 3"/>
          <p:cNvSpPr>
            <a:spLocks noGrp="1" noChangeArrowheads="1"/>
          </p:cNvSpPr>
          <p:nvPr>
            <p:ph idx="1"/>
          </p:nvPr>
        </p:nvSpPr>
        <p:spPr/>
        <p:txBody>
          <a:bodyPr/>
          <a:lstStyle/>
          <a:p>
            <a:pPr lvl="1"/>
            <a:r>
              <a:rPr lang="en-US" altLang="en-US" sz="2000" dirty="0"/>
              <a:t>A group of diseases involving progressive degeneration and loss of motor neurons</a:t>
            </a:r>
          </a:p>
          <a:p>
            <a:pPr lvl="1"/>
            <a:r>
              <a:rPr lang="en-US" altLang="en-US" sz="2000" dirty="0"/>
              <a:t>Replacement of lost cells by gliosis</a:t>
            </a:r>
            <a:endParaRPr lang="en-US" altLang="en-US" sz="2400" dirty="0"/>
          </a:p>
          <a:p>
            <a:pPr eaLnBrk="1" hangingPunct="1"/>
            <a:endParaRPr lang="en-US" altLang="en-US" dirty="0"/>
          </a:p>
        </p:txBody>
      </p:sp>
    </p:spTree>
    <p:extLst>
      <p:ext uri="{BB962C8B-B14F-4D97-AF65-F5344CB8AC3E}">
        <p14:creationId xmlns:p14="http://schemas.microsoft.com/office/powerpoint/2010/main" val="3168683496"/>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defRPr/>
            </a:pPr>
            <a:r>
              <a:rPr lang="en-US" dirty="0">
                <a:solidFill>
                  <a:schemeClr val="tx2">
                    <a:satMod val="200000"/>
                  </a:schemeClr>
                </a:solidFill>
              </a:rPr>
              <a:t>Classification of motor neuron diseases</a:t>
            </a:r>
            <a:endParaRPr lang="en-US" dirty="0" smtClean="0">
              <a:solidFill>
                <a:schemeClr val="tx2">
                  <a:satMod val="200000"/>
                </a:schemeClr>
              </a:solidFill>
            </a:endParaRPr>
          </a:p>
        </p:txBody>
      </p:sp>
      <p:sp>
        <p:nvSpPr>
          <p:cNvPr id="102403" name="Rectangle 3"/>
          <p:cNvSpPr>
            <a:spLocks noGrp="1" noChangeArrowheads="1"/>
          </p:cNvSpPr>
          <p:nvPr>
            <p:ph idx="1"/>
          </p:nvPr>
        </p:nvSpPr>
        <p:spPr/>
        <p:txBody>
          <a:bodyPr>
            <a:normAutofit fontScale="92500" lnSpcReduction="10000"/>
          </a:bodyPr>
          <a:lstStyle/>
          <a:p>
            <a:pPr eaLnBrk="1" hangingPunct="1"/>
            <a:r>
              <a:rPr lang="en-US" altLang="en-US" sz="2400"/>
              <a:t>Amyotrophic Lateral Sclerosis</a:t>
            </a:r>
          </a:p>
          <a:p>
            <a:pPr eaLnBrk="1" hangingPunct="1"/>
            <a:r>
              <a:rPr lang="en-US" altLang="en-US" sz="2400"/>
              <a:t>Progressive Bulbar Palsy</a:t>
            </a:r>
          </a:p>
          <a:p>
            <a:pPr eaLnBrk="1" hangingPunct="1"/>
            <a:r>
              <a:rPr lang="en-US" altLang="en-US" sz="2400"/>
              <a:t>Progressive Muscular Atrophy</a:t>
            </a:r>
          </a:p>
          <a:p>
            <a:pPr eaLnBrk="1" hangingPunct="1"/>
            <a:r>
              <a:rPr lang="en-US" altLang="en-US" sz="2400"/>
              <a:t>Primary Lateral Sclerosis</a:t>
            </a:r>
          </a:p>
          <a:p>
            <a:pPr eaLnBrk="1" hangingPunct="1"/>
            <a:r>
              <a:rPr lang="en-US" altLang="en-US" sz="2400"/>
              <a:t>Multifocal Motor Neuropathy</a:t>
            </a:r>
          </a:p>
          <a:p>
            <a:pPr eaLnBrk="1" hangingPunct="1"/>
            <a:r>
              <a:rPr lang="en-US" altLang="en-US" sz="2400"/>
              <a:t>Spinal Muscular Atrophy</a:t>
            </a:r>
          </a:p>
          <a:p>
            <a:pPr eaLnBrk="1" hangingPunct="1"/>
            <a:r>
              <a:rPr lang="en-US" altLang="en-US" sz="2400"/>
              <a:t>Kennedy’s Disease</a:t>
            </a:r>
          </a:p>
          <a:p>
            <a:pPr eaLnBrk="1" hangingPunct="1"/>
            <a:r>
              <a:rPr lang="en-US" altLang="en-US" sz="2400"/>
              <a:t>Monomelic Amyotrophy</a:t>
            </a:r>
          </a:p>
          <a:p>
            <a:pPr eaLnBrk="1" hangingPunct="1"/>
            <a:r>
              <a:rPr lang="en-US" altLang="en-US" sz="2400"/>
              <a:t>Brachial Amyotrophic Diplegia</a:t>
            </a:r>
          </a:p>
          <a:p>
            <a:pPr eaLnBrk="1" hangingPunct="1"/>
            <a:endParaRPr lang="en-US" altLang="en-US" sz="2400"/>
          </a:p>
          <a:p>
            <a:pPr eaLnBrk="1" hangingPunct="1"/>
            <a:endParaRPr lang="en-US" altLang="en-US" sz="2400"/>
          </a:p>
          <a:p>
            <a:pPr eaLnBrk="1" hangingPunct="1"/>
            <a:endParaRPr lang="en-US" altLang="en-US" smtClean="0"/>
          </a:p>
        </p:txBody>
      </p:sp>
    </p:spTree>
    <p:extLst>
      <p:ext uri="{BB962C8B-B14F-4D97-AF65-F5344CB8AC3E}">
        <p14:creationId xmlns:p14="http://schemas.microsoft.com/office/powerpoint/2010/main" val="17909313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 </a:t>
            </a:r>
            <a:endParaRPr lang="en-US" dirty="0"/>
          </a:p>
        </p:txBody>
      </p:sp>
      <p:pic>
        <p:nvPicPr>
          <p:cNvPr id="4" name="Picture 2" descr="spinalcord1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22145"/>
          <a:stretch>
            <a:fillRect/>
          </a:stretch>
        </p:blipFill>
        <p:spPr bwMode="auto">
          <a:xfrm>
            <a:off x="1899620" y="284918"/>
            <a:ext cx="4043979" cy="518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spinalcord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4882" y="245330"/>
            <a:ext cx="4429125" cy="522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428966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algn="ctr">
              <a:defRPr/>
            </a:pPr>
            <a:r>
              <a:rPr lang="en-US" smtClean="0">
                <a:solidFill>
                  <a:schemeClr val="tx2">
                    <a:satMod val="200000"/>
                  </a:schemeClr>
                </a:solidFill>
              </a:rPr>
              <a:t>Amyotrophic lateral sclerosis (ALS)</a:t>
            </a:r>
          </a:p>
        </p:txBody>
      </p:sp>
    </p:spTree>
    <p:extLst>
      <p:ext uri="{BB962C8B-B14F-4D97-AF65-F5344CB8AC3E}">
        <p14:creationId xmlns:p14="http://schemas.microsoft.com/office/powerpoint/2010/main" val="4157085031"/>
      </p:ext>
    </p:extLst>
  </p:cSld>
  <p:clrMapOvr>
    <a:masterClrMapping/>
  </p:clrMapOvr>
  <p:transition spd="med">
    <p:strips dir="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450" name="Group 2"/>
          <p:cNvGrpSpPr>
            <a:grpSpLocks/>
          </p:cNvGrpSpPr>
          <p:nvPr/>
        </p:nvGrpSpPr>
        <p:grpSpPr bwMode="auto">
          <a:xfrm>
            <a:off x="2362200" y="2438401"/>
            <a:ext cx="8305800" cy="3292475"/>
            <a:chOff x="480" y="1200"/>
            <a:chExt cx="5232" cy="2025"/>
          </a:xfrm>
        </p:grpSpPr>
        <p:sp>
          <p:nvSpPr>
            <p:cNvPr id="235523" name="Text Box 3"/>
            <p:cNvSpPr txBox="1">
              <a:spLocks noChangeArrowheads="1"/>
            </p:cNvSpPr>
            <p:nvPr/>
          </p:nvSpPr>
          <p:spPr bwMode="auto">
            <a:xfrm>
              <a:off x="480" y="1200"/>
              <a:ext cx="2448" cy="738"/>
            </a:xfrm>
            <a:prstGeom prst="rect">
              <a:avLst/>
            </a:prstGeom>
            <a:noFill/>
            <a:ln w="9525">
              <a:noFill/>
              <a:miter lim="800000"/>
              <a:headEnd/>
              <a:tailEnd/>
            </a:ln>
            <a:effectLst/>
          </p:spPr>
          <p:txBody>
            <a:bodyPr>
              <a:spAutoFit/>
            </a:bodyPr>
            <a:lstStyle/>
            <a:p>
              <a:pPr>
                <a:spcBef>
                  <a:spcPct val="50000"/>
                </a:spcBef>
                <a:defRPr/>
              </a:pPr>
              <a:r>
                <a:rPr lang="en-US" sz="3600" i="1" dirty="0" smtClean="0">
                  <a:solidFill>
                    <a:srgbClr val="FF0000"/>
                  </a:solidFill>
                  <a:effectLst>
                    <a:outerShdw blurRad="38100" dist="38100" dir="2700000" algn="tl">
                      <a:srgbClr val="000000"/>
                    </a:outerShdw>
                  </a:effectLst>
                  <a:latin typeface="Times New Roman" charset="0"/>
                </a:rPr>
                <a:t>Upper motor neuron</a:t>
              </a:r>
              <a:endParaRPr lang="en-US" dirty="0">
                <a:solidFill>
                  <a:srgbClr val="FF0000"/>
                </a:solidFill>
                <a:effectLst>
                  <a:outerShdw blurRad="38100" dist="38100" dir="2700000" algn="tl">
                    <a:srgbClr val="000000"/>
                  </a:outerShdw>
                </a:effectLst>
                <a:latin typeface="CAC Logo Alternate" pitchFamily="34" charset="0"/>
              </a:endParaRPr>
            </a:p>
          </p:txBody>
        </p:sp>
        <p:sp>
          <p:nvSpPr>
            <p:cNvPr id="104454" name="Text Box 4"/>
            <p:cNvSpPr txBox="1">
              <a:spLocks noChangeArrowheads="1"/>
            </p:cNvSpPr>
            <p:nvPr/>
          </p:nvSpPr>
          <p:spPr bwMode="auto">
            <a:xfrm>
              <a:off x="2064" y="2831"/>
              <a:ext cx="1488" cy="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50000"/>
                </a:spcBef>
                <a:buClrTx/>
                <a:buSzTx/>
                <a:buFontTx/>
                <a:buNone/>
              </a:pPr>
              <a:endParaRPr lang="en-US" altLang="en-US" sz="3600">
                <a:latin typeface="Times New Roman" panose="02020603050405020304" pitchFamily="18" charset="0"/>
              </a:endParaRPr>
            </a:p>
          </p:txBody>
        </p:sp>
        <p:sp>
          <p:nvSpPr>
            <p:cNvPr id="235525" name="Text Box 5"/>
            <p:cNvSpPr txBox="1">
              <a:spLocks noChangeArrowheads="1"/>
            </p:cNvSpPr>
            <p:nvPr/>
          </p:nvSpPr>
          <p:spPr bwMode="auto">
            <a:xfrm>
              <a:off x="3507" y="1200"/>
              <a:ext cx="2205" cy="1249"/>
            </a:xfrm>
            <a:prstGeom prst="rect">
              <a:avLst/>
            </a:prstGeom>
            <a:noFill/>
            <a:ln w="9525">
              <a:noFill/>
              <a:miter lim="800000"/>
              <a:headEnd/>
              <a:tailEnd/>
            </a:ln>
            <a:effectLst/>
          </p:spPr>
          <p:txBody>
            <a:bodyPr>
              <a:spAutoFit/>
            </a:bodyPr>
            <a:lstStyle/>
            <a:p>
              <a:pPr>
                <a:spcBef>
                  <a:spcPct val="50000"/>
                </a:spcBef>
                <a:defRPr/>
              </a:pPr>
              <a:r>
                <a:rPr lang="en-US" sz="3600" i="1" dirty="0" smtClean="0">
                  <a:solidFill>
                    <a:srgbClr val="FF0000"/>
                  </a:solidFill>
                  <a:effectLst>
                    <a:outerShdw blurRad="38100" dist="38100" dir="2700000" algn="tl">
                      <a:srgbClr val="000000"/>
                    </a:outerShdw>
                  </a:effectLst>
                  <a:latin typeface="Times New Roman" charset="0"/>
                </a:rPr>
                <a:t>Lower </a:t>
              </a:r>
              <a:r>
                <a:rPr lang="en-US" sz="3600" i="1" dirty="0">
                  <a:solidFill>
                    <a:srgbClr val="FF0000"/>
                  </a:solidFill>
                  <a:effectLst>
                    <a:outerShdw blurRad="38100" dist="38100" dir="2700000" algn="tl">
                      <a:srgbClr val="000000"/>
                    </a:outerShdw>
                  </a:effectLst>
                  <a:latin typeface="Times New Roman" charset="0"/>
                </a:rPr>
                <a:t>motor neuron</a:t>
              </a:r>
              <a:endParaRPr lang="en-US" sz="3600" dirty="0">
                <a:solidFill>
                  <a:srgbClr val="FF0000"/>
                </a:solidFill>
                <a:effectLst>
                  <a:outerShdw blurRad="38100" dist="38100" dir="2700000" algn="tl">
                    <a:srgbClr val="000000"/>
                  </a:outerShdw>
                </a:effectLst>
                <a:latin typeface="CAC Logo Alternate" pitchFamily="34" charset="0"/>
              </a:endParaRPr>
            </a:p>
            <a:p>
              <a:pPr>
                <a:spcBef>
                  <a:spcPct val="50000"/>
                </a:spcBef>
                <a:defRPr/>
              </a:pPr>
              <a:r>
                <a:rPr lang="en-US" sz="3600" i="1" dirty="0" smtClean="0">
                  <a:solidFill>
                    <a:srgbClr val="FF0000"/>
                  </a:solidFill>
                  <a:effectLst>
                    <a:outerShdw blurRad="38100" dist="38100" dir="2700000" algn="tl">
                      <a:srgbClr val="000000"/>
                    </a:outerShdw>
                  </a:effectLst>
                  <a:latin typeface="CAC Krazy Legs" pitchFamily="2" charset="0"/>
                </a:rPr>
                <a:t>    </a:t>
              </a:r>
              <a:endParaRPr lang="en-US" dirty="0">
                <a:latin typeface="CAC Krazy Legs" pitchFamily="2" charset="0"/>
              </a:endParaRPr>
            </a:p>
          </p:txBody>
        </p:sp>
        <p:sp>
          <p:nvSpPr>
            <p:cNvPr id="104456" name="AutoShape 6"/>
            <p:cNvSpPr>
              <a:spLocks noChangeArrowheads="1"/>
            </p:cNvSpPr>
            <p:nvPr/>
          </p:nvSpPr>
          <p:spPr bwMode="auto">
            <a:xfrm rot="10756890">
              <a:off x="1968" y="1632"/>
              <a:ext cx="1536" cy="1152"/>
            </a:xfrm>
            <a:prstGeom prst="triangle">
              <a:avLst>
                <a:gd name="adj" fmla="val 50000"/>
              </a:avLst>
            </a:prstGeom>
            <a:solidFill>
              <a:srgbClr val="FF0000"/>
            </a:solidFill>
            <a:ln w="9525">
              <a:solidFill>
                <a:schemeClr val="tx1"/>
              </a:solidFill>
              <a:miter lim="800000"/>
              <a:headEnd/>
              <a:tailEnd/>
            </a:ln>
          </p:spPr>
          <p:txBody>
            <a:bodyPr wrap="none"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endParaRPr lang="en-US" altLang="en-US" sz="2400">
                <a:latin typeface="Arial" panose="020B0604020202020204" pitchFamily="34" charset="0"/>
              </a:endParaRPr>
            </a:p>
          </p:txBody>
        </p:sp>
      </p:grpSp>
      <p:sp>
        <p:nvSpPr>
          <p:cNvPr id="235527" name="Text Box 7"/>
          <p:cNvSpPr txBox="1">
            <a:spLocks noChangeArrowheads="1"/>
          </p:cNvSpPr>
          <p:nvPr/>
        </p:nvSpPr>
        <p:spPr bwMode="auto">
          <a:xfrm>
            <a:off x="2514600" y="381000"/>
            <a:ext cx="5867400" cy="646331"/>
          </a:xfrm>
          <a:prstGeom prst="rect">
            <a:avLst/>
          </a:prstGeom>
          <a:noFill/>
          <a:ln w="9525">
            <a:noFill/>
            <a:miter lim="800000"/>
            <a:headEnd/>
            <a:tailEnd/>
          </a:ln>
          <a:effectLst/>
        </p:spPr>
        <p:txBody>
          <a:bodyPr>
            <a:spAutoFit/>
          </a:bodyPr>
          <a:lstStyle/>
          <a:p>
            <a:pPr>
              <a:spcBef>
                <a:spcPct val="50000"/>
              </a:spcBef>
              <a:defRPr/>
            </a:pPr>
            <a:r>
              <a:rPr lang="en-US" sz="3600" i="1" dirty="0" smtClean="0">
                <a:solidFill>
                  <a:srgbClr val="FF0000"/>
                </a:solidFill>
                <a:effectLst>
                  <a:outerShdw blurRad="38100" dist="38100" dir="2700000" algn="tl">
                    <a:srgbClr val="000000"/>
                  </a:outerShdw>
                </a:effectLst>
                <a:latin typeface="Times New Roman" charset="0"/>
              </a:rPr>
              <a:t>Diagnostic triad</a:t>
            </a:r>
            <a:endParaRPr lang="en-US" sz="3600" dirty="0">
              <a:solidFill>
                <a:srgbClr val="FF0000"/>
              </a:solidFill>
              <a:latin typeface="Times New Roman" charset="0"/>
            </a:endParaRPr>
          </a:p>
        </p:txBody>
      </p:sp>
      <p:sp>
        <p:nvSpPr>
          <p:cNvPr id="235529" name="Text Box 9"/>
          <p:cNvSpPr txBox="1">
            <a:spLocks noChangeArrowheads="1"/>
          </p:cNvSpPr>
          <p:nvPr/>
        </p:nvSpPr>
        <p:spPr bwMode="auto">
          <a:xfrm>
            <a:off x="4495800" y="5181600"/>
            <a:ext cx="3048000" cy="641350"/>
          </a:xfrm>
          <a:prstGeom prst="rect">
            <a:avLst/>
          </a:prstGeom>
          <a:noFill/>
          <a:ln w="9525">
            <a:noFill/>
            <a:miter lim="800000"/>
            <a:headEnd/>
            <a:tailEnd/>
          </a:ln>
          <a:effectLst/>
        </p:spPr>
        <p:txBody>
          <a:bodyPr>
            <a:spAutoFit/>
          </a:bodyPr>
          <a:lstStyle/>
          <a:p>
            <a:pPr>
              <a:spcBef>
                <a:spcPct val="50000"/>
              </a:spcBef>
              <a:defRPr/>
            </a:pPr>
            <a:r>
              <a:rPr lang="en-US" sz="3600" i="1" dirty="0" smtClean="0">
                <a:solidFill>
                  <a:srgbClr val="FF0000"/>
                </a:solidFill>
                <a:effectLst>
                  <a:outerShdw blurRad="38100" dist="38100" dir="2700000" algn="tl">
                    <a:srgbClr val="000000"/>
                  </a:outerShdw>
                </a:effectLst>
                <a:latin typeface="Times New Roman" charset="0"/>
              </a:rPr>
              <a:t>Progression </a:t>
            </a:r>
            <a:endParaRPr lang="en-US" sz="3200" i="1" dirty="0">
              <a:solidFill>
                <a:srgbClr val="FF0000"/>
              </a:solidFill>
              <a:effectLst>
                <a:outerShdw blurRad="38100" dist="38100" dir="2700000" algn="tl">
                  <a:srgbClr val="000000"/>
                </a:outerShdw>
              </a:effectLst>
              <a:latin typeface="Times New Roman" charset="0"/>
            </a:endParaRPr>
          </a:p>
        </p:txBody>
      </p:sp>
    </p:spTree>
    <p:extLst>
      <p:ext uri="{BB962C8B-B14F-4D97-AF65-F5344CB8AC3E}">
        <p14:creationId xmlns:p14="http://schemas.microsoft.com/office/powerpoint/2010/main" val="1889451726"/>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noChangeArrowheads="1"/>
          </p:cNvSpPr>
          <p:nvPr>
            <p:ph type="title"/>
          </p:nvPr>
        </p:nvSpPr>
        <p:spPr>
          <a:xfrm>
            <a:off x="2417763" y="69850"/>
            <a:ext cx="7358062" cy="1316038"/>
          </a:xfrm>
        </p:spPr>
        <p:txBody>
          <a:bodyPr/>
          <a:lstStyle/>
          <a:p>
            <a:pPr>
              <a:defRPr/>
            </a:pPr>
            <a:r>
              <a:rPr lang="en-US" dirty="0" smtClean="0">
                <a:solidFill>
                  <a:schemeClr val="tx2">
                    <a:satMod val="200000"/>
                  </a:schemeClr>
                </a:solidFill>
              </a:rPr>
              <a:t>What is ALS?</a:t>
            </a:r>
          </a:p>
        </p:txBody>
      </p:sp>
      <p:sp>
        <p:nvSpPr>
          <p:cNvPr id="105475" name="Rectangle 2"/>
          <p:cNvSpPr>
            <a:spLocks/>
          </p:cNvSpPr>
          <p:nvPr/>
        </p:nvSpPr>
        <p:spPr bwMode="auto">
          <a:xfrm>
            <a:off x="2640013" y="2241551"/>
            <a:ext cx="6921500"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A-</a:t>
            </a:r>
            <a:r>
              <a:rPr lang="en-US" altLang="en-US" dirty="0" err="1">
                <a:latin typeface="Times New Roman" panose="02020603050405020304" pitchFamily="18" charset="0"/>
                <a:ea typeface="Gill Sans"/>
                <a:cs typeface="Gill Sans"/>
              </a:rPr>
              <a:t>myo</a:t>
            </a:r>
            <a:r>
              <a:rPr lang="en-US" altLang="en-US" dirty="0">
                <a:latin typeface="Times New Roman" panose="02020603050405020304" pitchFamily="18" charset="0"/>
                <a:ea typeface="Gill Sans"/>
                <a:cs typeface="Gill Sans"/>
              </a:rPr>
              <a:t>-trophic = non-muscular-origin</a:t>
            </a:r>
          </a:p>
          <a:p>
            <a:pPr>
              <a:lnSpc>
                <a:spcPct val="80000"/>
              </a:lnSpc>
              <a:spcBef>
                <a:spcPct val="0"/>
              </a:spcBef>
              <a:buClr>
                <a:srgbClr val="FFFFFF"/>
              </a:buClr>
              <a:buSzPct val="125000"/>
              <a:buFont typeface="Gill Sans"/>
              <a:buChar char="•"/>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Lateral Sclerosis - refers to involvement of the lateral corticospinal tract</a:t>
            </a:r>
          </a:p>
          <a:p>
            <a:pPr>
              <a:lnSpc>
                <a:spcPct val="80000"/>
              </a:lnSpc>
              <a:spcBef>
                <a:spcPct val="0"/>
              </a:spcBef>
              <a:buClr>
                <a:srgbClr val="FFFFFF"/>
              </a:buClr>
              <a:buSzPct val="125000"/>
              <a:buFont typeface="Gill Sans"/>
              <a:buChar char="•"/>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ALS is a degeneration of the upper motor neurons that make up the pyramidal pathway and the lower motor neurons in the medulla oblongata and spinal cord</a:t>
            </a:r>
          </a:p>
        </p:txBody>
      </p:sp>
    </p:spTree>
    <p:extLst>
      <p:ext uri="{BB962C8B-B14F-4D97-AF65-F5344CB8AC3E}">
        <p14:creationId xmlns:p14="http://schemas.microsoft.com/office/powerpoint/2010/main" val="116875999"/>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p:cNvSpPr>
            <a:spLocks noGrp="1" noChangeArrowheads="1"/>
          </p:cNvSpPr>
          <p:nvPr>
            <p:ph type="title"/>
          </p:nvPr>
        </p:nvSpPr>
        <p:spPr>
          <a:xfrm>
            <a:off x="2417763" y="139700"/>
            <a:ext cx="7358062" cy="1174750"/>
          </a:xfrm>
        </p:spPr>
        <p:txBody>
          <a:bodyPr/>
          <a:lstStyle/>
          <a:p>
            <a:pPr>
              <a:defRPr/>
            </a:pPr>
            <a:r>
              <a:rPr lang="en-US" dirty="0" smtClean="0">
                <a:solidFill>
                  <a:schemeClr val="tx2">
                    <a:satMod val="200000"/>
                  </a:schemeClr>
                </a:solidFill>
              </a:rPr>
              <a:t>History of ALS </a:t>
            </a:r>
          </a:p>
        </p:txBody>
      </p:sp>
      <p:pic>
        <p:nvPicPr>
          <p:cNvPr id="106499" name="Picture 2"/>
          <p:cNvPicPr>
            <a:picLocks noChangeArrowheads="1"/>
          </p:cNvPicPr>
          <p:nvPr/>
        </p:nvPicPr>
        <p:blipFill>
          <a:blip r:embed="rId2">
            <a:extLst>
              <a:ext uri="{28A0092B-C50C-407E-A947-70E740481C1C}">
                <a14:useLocalDpi xmlns:a14="http://schemas.microsoft.com/office/drawing/2010/main" val="0"/>
              </a:ext>
            </a:extLst>
          </a:blip>
          <a:srcRect r="119" b="-116"/>
          <a:stretch>
            <a:fillRect/>
          </a:stretch>
        </p:blipFill>
        <p:spPr bwMode="auto">
          <a:xfrm>
            <a:off x="7704138" y="1982788"/>
            <a:ext cx="1624012"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7411"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5289" y="1285875"/>
            <a:ext cx="2143125" cy="382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7412" name="Picture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726" y="1285875"/>
            <a:ext cx="2195513" cy="380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06502" name="Rectangle 5"/>
          <p:cNvSpPr>
            <a:spLocks/>
          </p:cNvSpPr>
          <p:nvPr/>
        </p:nvSpPr>
        <p:spPr bwMode="auto">
          <a:xfrm>
            <a:off x="1925638" y="5089526"/>
            <a:ext cx="8742362"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 </a:t>
            </a:r>
            <a:r>
              <a:rPr lang="en-US" altLang="en-US" sz="2000" dirty="0">
                <a:latin typeface="Times New Roman" panose="02020603050405020304" pitchFamily="18" charset="0"/>
                <a:ea typeface="Gill Sans"/>
                <a:cs typeface="Gill Sans"/>
              </a:rPr>
              <a:t>1869 – first described and published by Dr. Jean-Martin Charcot, in Paris.</a:t>
            </a:r>
          </a:p>
          <a:p>
            <a:pPr>
              <a:lnSpc>
                <a:spcPct val="80000"/>
              </a:lnSpc>
              <a:spcBef>
                <a:spcPct val="0"/>
              </a:spcBef>
              <a:buClr>
                <a:srgbClr val="FFFFFF"/>
              </a:buClr>
              <a:buSzPct val="125000"/>
              <a:buFont typeface="Gill Sans"/>
              <a:buChar char="•"/>
            </a:pPr>
            <a:endParaRPr lang="en-US" altLang="en-US" sz="2000"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sz="2000" dirty="0">
                <a:latin typeface="Times New Roman" panose="02020603050405020304" pitchFamily="18" charset="0"/>
                <a:ea typeface="Gill Sans"/>
                <a:cs typeface="Gill Sans"/>
              </a:rPr>
              <a:t> 1881 – translated into </a:t>
            </a:r>
            <a:r>
              <a:rPr lang="en-US" altLang="en-US" sz="2000" dirty="0" smtClean="0">
                <a:latin typeface="Times New Roman" panose="02020603050405020304" pitchFamily="18" charset="0"/>
                <a:ea typeface="Gill Sans"/>
                <a:cs typeface="Gill Sans"/>
              </a:rPr>
              <a:t>English </a:t>
            </a:r>
            <a:endParaRPr lang="en-US" altLang="en-US" sz="2000" dirty="0">
              <a:latin typeface="Times New Roman" panose="02020603050405020304" pitchFamily="18" charset="0"/>
              <a:ea typeface="Gill Sans"/>
              <a:cs typeface="Gill Sans"/>
            </a:endParaRPr>
          </a:p>
        </p:txBody>
      </p:sp>
    </p:spTree>
    <p:extLst>
      <p:ext uri="{BB962C8B-B14F-4D97-AF65-F5344CB8AC3E}">
        <p14:creationId xmlns:p14="http://schemas.microsoft.com/office/powerpoint/2010/main" val="17961447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3170816" presetClass="entr" presetSubtype="41511888" fill="hold" nodeType="clickEffect">
                                  <p:stCondLst>
                                    <p:cond delay="0"/>
                                  </p:stCondLst>
                                  <p:childTnLst>
                                    <p:set>
                                      <p:cBhvr>
                                        <p:cTn id="6" dur="1" fill="hold">
                                          <p:stCondLst>
                                            <p:cond delay="499"/>
                                          </p:stCondLst>
                                        </p:cTn>
                                        <p:tgtEl>
                                          <p:spTgt spid="17411"/>
                                        </p:tgtEl>
                                        <p:attrNameLst>
                                          <p:attrName>style.visibility</p:attrName>
                                        </p:attrNameLst>
                                      </p:cBhvr>
                                      <p:to>
                                        <p:strVal val="visible"/>
                                      </p:to>
                                    </p:set>
                                  </p:childTnLst>
                                </p:cTn>
                              </p:par>
                            </p:childTnLst>
                          </p:cTn>
                        </p:par>
                        <p:par>
                          <p:cTn id="7" fill="hold" nodeType="afterGroup">
                            <p:stCondLst>
                              <p:cond delay="500"/>
                            </p:stCondLst>
                            <p:childTnLst>
                              <p:par>
                                <p:cTn id="8" presetID="17" presetClass="entr" presetSubtype="2" fill="hold" nodeType="afterEffect">
                                  <p:stCondLst>
                                    <p:cond delay="0"/>
                                  </p:stCondLst>
                                  <p:childTnLst>
                                    <p:set>
                                      <p:cBhvr>
                                        <p:cTn id="9" dur="1" fill="hold">
                                          <p:stCondLst>
                                            <p:cond delay="0"/>
                                          </p:stCondLst>
                                        </p:cTn>
                                        <p:tgtEl>
                                          <p:spTgt spid="17412"/>
                                        </p:tgtEl>
                                        <p:attrNameLst>
                                          <p:attrName>style.visibility</p:attrName>
                                        </p:attrNameLst>
                                      </p:cBhvr>
                                      <p:to>
                                        <p:strVal val="visible"/>
                                      </p:to>
                                    </p:set>
                                    <p:anim calcmode="lin" valueType="num">
                                      <p:cBhvr>
                                        <p:cTn id="10" dur="500" fill="hold"/>
                                        <p:tgtEl>
                                          <p:spTgt spid="17412"/>
                                        </p:tgtEl>
                                        <p:attrNameLst>
                                          <p:attrName>ppt_x</p:attrName>
                                        </p:attrNameLst>
                                      </p:cBhvr>
                                      <p:tavLst>
                                        <p:tav tm="0">
                                          <p:val>
                                            <p:strVal val="#ppt_x+#ppt_w/2"/>
                                          </p:val>
                                        </p:tav>
                                        <p:tav tm="100000">
                                          <p:val>
                                            <p:strVal val="#ppt_x"/>
                                          </p:val>
                                        </p:tav>
                                      </p:tavLst>
                                    </p:anim>
                                    <p:anim calcmode="lin" valueType="num">
                                      <p:cBhvr>
                                        <p:cTn id="11" dur="500" fill="hold"/>
                                        <p:tgtEl>
                                          <p:spTgt spid="17412"/>
                                        </p:tgtEl>
                                        <p:attrNameLst>
                                          <p:attrName>ppt_y</p:attrName>
                                        </p:attrNameLst>
                                      </p:cBhvr>
                                      <p:tavLst>
                                        <p:tav tm="0">
                                          <p:val>
                                            <p:strVal val="#ppt_y"/>
                                          </p:val>
                                        </p:tav>
                                        <p:tav tm="100000">
                                          <p:val>
                                            <p:strVal val="#ppt_y"/>
                                          </p:val>
                                        </p:tav>
                                      </p:tavLst>
                                    </p:anim>
                                    <p:anim calcmode="lin" valueType="num">
                                      <p:cBhvr>
                                        <p:cTn id="12" dur="500" fill="hold"/>
                                        <p:tgtEl>
                                          <p:spTgt spid="17412"/>
                                        </p:tgtEl>
                                        <p:attrNameLst>
                                          <p:attrName>ppt_w</p:attrName>
                                        </p:attrNameLst>
                                      </p:cBhvr>
                                      <p:tavLst>
                                        <p:tav tm="0">
                                          <p:val>
                                            <p:fltVal val="0"/>
                                          </p:val>
                                        </p:tav>
                                        <p:tav tm="100000">
                                          <p:val>
                                            <p:strVal val="#ppt_w"/>
                                          </p:val>
                                        </p:tav>
                                      </p:tavLst>
                                    </p:anim>
                                    <p:anim calcmode="lin" valueType="num">
                                      <p:cBhvr>
                                        <p:cTn id="13" dur="500" fill="hold"/>
                                        <p:tgtEl>
                                          <p:spTgt spid="174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2590800" y="304801"/>
            <a:ext cx="8077200" cy="1431925"/>
          </a:xfrm>
        </p:spPr>
        <p:txBody>
          <a:bodyPr/>
          <a:lstStyle/>
          <a:p>
            <a:pPr algn="ctr">
              <a:defRPr/>
            </a:pPr>
            <a:r>
              <a:rPr lang="en-US" dirty="0" smtClean="0">
                <a:solidFill>
                  <a:schemeClr val="tx2">
                    <a:satMod val="200000"/>
                  </a:schemeClr>
                </a:solidFill>
              </a:rPr>
              <a:t>ALS forms </a:t>
            </a:r>
          </a:p>
        </p:txBody>
      </p:sp>
      <p:sp>
        <p:nvSpPr>
          <p:cNvPr id="143363" name="Rectangle 3"/>
          <p:cNvSpPr>
            <a:spLocks noGrp="1" noChangeArrowheads="1"/>
          </p:cNvSpPr>
          <p:nvPr>
            <p:ph idx="1"/>
          </p:nvPr>
        </p:nvSpPr>
        <p:spPr/>
        <p:txBody>
          <a:bodyPr/>
          <a:lstStyle/>
          <a:p>
            <a:pPr lvl="1"/>
            <a:r>
              <a:rPr lang="en-US" altLang="en-US" dirty="0"/>
              <a:t>2 types of ALS:</a:t>
            </a:r>
          </a:p>
          <a:p>
            <a:pPr lvl="1"/>
            <a:r>
              <a:rPr lang="en-US" altLang="en-US" dirty="0"/>
              <a:t>Sporadic - no family history</a:t>
            </a:r>
          </a:p>
          <a:p>
            <a:pPr lvl="1"/>
            <a:r>
              <a:rPr lang="en-US" altLang="en-US" dirty="0"/>
              <a:t>Familiar</a:t>
            </a:r>
          </a:p>
          <a:p>
            <a:pPr lvl="1"/>
            <a:endParaRPr lang="en-US" altLang="en-US" dirty="0"/>
          </a:p>
          <a:p>
            <a:pPr lvl="1"/>
            <a:endParaRPr lang="en-US" altLang="en-US" dirty="0"/>
          </a:p>
          <a:p>
            <a:pPr lvl="1"/>
            <a:r>
              <a:rPr lang="en-US" altLang="en-US" dirty="0"/>
              <a:t>90% are </a:t>
            </a:r>
            <a:r>
              <a:rPr lang="en-US" altLang="en-US" dirty="0" smtClean="0"/>
              <a:t>sporadic 	</a:t>
            </a:r>
          </a:p>
          <a:p>
            <a:pPr eaLnBrk="1" hangingPunct="1"/>
            <a:endParaRPr lang="en-US" altLang="en-US" dirty="0" smtClean="0"/>
          </a:p>
          <a:p>
            <a:pPr lvl="1" eaLnBrk="1" hangingPunct="1"/>
            <a:endParaRPr lang="en-US" altLang="en-US" dirty="0" smtClean="0"/>
          </a:p>
        </p:txBody>
      </p:sp>
    </p:spTree>
    <p:extLst>
      <p:ext uri="{BB962C8B-B14F-4D97-AF65-F5344CB8AC3E}">
        <p14:creationId xmlns:p14="http://schemas.microsoft.com/office/powerpoint/2010/main" val="15167991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43362"/>
                                        </p:tgtEl>
                                        <p:attrNameLst>
                                          <p:attrName>style.visibility</p:attrName>
                                        </p:attrNameLst>
                                      </p:cBhvr>
                                      <p:to>
                                        <p:strVal val="visible"/>
                                      </p:to>
                                    </p:set>
                                    <p:anim calcmode="lin" valueType="num">
                                      <p:cBhvr>
                                        <p:cTn id="7" dur="500" fill="hold"/>
                                        <p:tgtEl>
                                          <p:spTgt spid="143362"/>
                                        </p:tgtEl>
                                        <p:attrNameLst>
                                          <p:attrName>ppt_w</p:attrName>
                                        </p:attrNameLst>
                                      </p:cBhvr>
                                      <p:tavLst>
                                        <p:tav tm="0">
                                          <p:val>
                                            <p:fltVal val="0"/>
                                          </p:val>
                                        </p:tav>
                                        <p:tav tm="100000">
                                          <p:val>
                                            <p:strVal val="#ppt_w"/>
                                          </p:val>
                                        </p:tav>
                                      </p:tavLst>
                                    </p:anim>
                                    <p:anim calcmode="lin" valueType="num">
                                      <p:cBhvr>
                                        <p:cTn id="8" dur="500" fill="hold"/>
                                        <p:tgtEl>
                                          <p:spTgt spid="143362"/>
                                        </p:tgtEl>
                                        <p:attrNameLst>
                                          <p:attrName>ppt_h</p:attrName>
                                        </p:attrNameLst>
                                      </p:cBhvr>
                                      <p:tavLst>
                                        <p:tav tm="0">
                                          <p:val>
                                            <p:fltVal val="0"/>
                                          </p:val>
                                        </p:tav>
                                        <p:tav tm="100000">
                                          <p:val>
                                            <p:strVal val="#ppt_h"/>
                                          </p:val>
                                        </p:tav>
                                      </p:tavLst>
                                    </p:anim>
                                    <p:animEffect transition="in" filter="fade">
                                      <p:cBhvr>
                                        <p:cTn id="9" dur="500"/>
                                        <p:tgtEl>
                                          <p:spTgt spid="14336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43363">
                                            <p:txEl>
                                              <p:pRg st="0" end="0"/>
                                            </p:txEl>
                                          </p:spTgt>
                                        </p:tgtEl>
                                        <p:attrNameLst>
                                          <p:attrName>style.visibility</p:attrName>
                                        </p:attrNameLst>
                                      </p:cBhvr>
                                      <p:to>
                                        <p:strVal val="visible"/>
                                      </p:to>
                                    </p:set>
                                    <p:animEffect transition="in" filter="fade">
                                      <p:cBhvr>
                                        <p:cTn id="13" dur="1000">
                                          <p:stCondLst>
                                            <p:cond delay="0"/>
                                          </p:stCondLst>
                                        </p:cTn>
                                        <p:tgtEl>
                                          <p:spTgt spid="143363">
                                            <p:txEl>
                                              <p:pRg st="0" end="0"/>
                                            </p:txEl>
                                          </p:spTgt>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43363">
                                            <p:txEl>
                                              <p:pRg st="1" end="1"/>
                                            </p:txEl>
                                          </p:spTgt>
                                        </p:tgtEl>
                                        <p:attrNameLst>
                                          <p:attrName>style.visibility</p:attrName>
                                        </p:attrNameLst>
                                      </p:cBhvr>
                                      <p:to>
                                        <p:strVal val="visible"/>
                                      </p:to>
                                    </p:set>
                                    <p:animEffect transition="in" filter="fade">
                                      <p:cBhvr>
                                        <p:cTn id="17" dur="1000">
                                          <p:stCondLst>
                                            <p:cond delay="0"/>
                                          </p:stCondLst>
                                        </p:cTn>
                                        <p:tgtEl>
                                          <p:spTgt spid="143363">
                                            <p:txEl>
                                              <p:pRg st="1" end="1"/>
                                            </p:txEl>
                                          </p:spTgt>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43363">
                                            <p:txEl>
                                              <p:pRg st="2" end="2"/>
                                            </p:txEl>
                                          </p:spTgt>
                                        </p:tgtEl>
                                        <p:attrNameLst>
                                          <p:attrName>style.visibility</p:attrName>
                                        </p:attrNameLst>
                                      </p:cBhvr>
                                      <p:to>
                                        <p:strVal val="visible"/>
                                      </p:to>
                                    </p:set>
                                    <p:animEffect transition="in" filter="fade">
                                      <p:cBhvr>
                                        <p:cTn id="21" dur="1000">
                                          <p:stCondLst>
                                            <p:cond delay="0"/>
                                          </p:stCondLst>
                                        </p:cTn>
                                        <p:tgtEl>
                                          <p:spTgt spid="143363">
                                            <p:txEl>
                                              <p:pRg st="2" end="2"/>
                                            </p:txEl>
                                          </p:spTgt>
                                        </p:tgtEl>
                                      </p:cBhvr>
                                    </p:animEffect>
                                  </p:childTnLst>
                                </p:cTn>
                              </p:par>
                            </p:childTnLst>
                          </p:cTn>
                        </p:par>
                        <p:par>
                          <p:cTn id="22" fill="hold">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143363">
                                            <p:txEl>
                                              <p:pRg st="5" end="5"/>
                                            </p:txEl>
                                          </p:spTgt>
                                        </p:tgtEl>
                                        <p:attrNameLst>
                                          <p:attrName>style.visibility</p:attrName>
                                        </p:attrNameLst>
                                      </p:cBhvr>
                                      <p:to>
                                        <p:strVal val="visible"/>
                                      </p:to>
                                    </p:set>
                                    <p:animEffect transition="in" filter="fade">
                                      <p:cBhvr>
                                        <p:cTn id="25" dur="1000">
                                          <p:stCondLst>
                                            <p:cond delay="0"/>
                                          </p:stCondLst>
                                        </p:cTn>
                                        <p:tgtEl>
                                          <p:spTgt spid="1433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2" grpId="0"/>
      <p:bldP spid="143363"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p:cNvSpPr>
            <a:spLocks noGrp="1" noChangeArrowheads="1"/>
          </p:cNvSpPr>
          <p:nvPr>
            <p:ph type="title"/>
          </p:nvPr>
        </p:nvSpPr>
        <p:spPr>
          <a:xfrm>
            <a:off x="2417763" y="177800"/>
            <a:ext cx="7358062" cy="1098550"/>
          </a:xfrm>
        </p:spPr>
        <p:txBody>
          <a:bodyPr/>
          <a:lstStyle/>
          <a:p>
            <a:pPr>
              <a:defRPr/>
            </a:pPr>
            <a:r>
              <a:rPr lang="en-US" dirty="0">
                <a:solidFill>
                  <a:schemeClr val="tx2">
                    <a:satMod val="200000"/>
                  </a:schemeClr>
                </a:solidFill>
              </a:rPr>
              <a:t>ALS: pathophysiology</a:t>
            </a:r>
            <a:endParaRPr lang="en-US" dirty="0" smtClean="0">
              <a:solidFill>
                <a:schemeClr val="tx2">
                  <a:satMod val="200000"/>
                </a:schemeClr>
              </a:solidFill>
            </a:endParaRPr>
          </a:p>
        </p:txBody>
      </p:sp>
      <p:sp>
        <p:nvSpPr>
          <p:cNvPr id="108547" name="Rectangle 2"/>
          <p:cNvSpPr>
            <a:spLocks/>
          </p:cNvSpPr>
          <p:nvPr/>
        </p:nvSpPr>
        <p:spPr bwMode="auto">
          <a:xfrm>
            <a:off x="2605088" y="2505076"/>
            <a:ext cx="7562850" cy="183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 </a:t>
            </a:r>
            <a:r>
              <a:rPr lang="en-US" altLang="en-US" sz="2800" dirty="0">
                <a:latin typeface="Times New Roman" panose="02020603050405020304" pitchFamily="18" charset="0"/>
                <a:ea typeface="Gill Sans"/>
                <a:cs typeface="Gill Sans"/>
              </a:rPr>
              <a:t>The cause of sporadic ALS is unknown</a:t>
            </a:r>
          </a:p>
          <a:p>
            <a:pPr>
              <a:lnSpc>
                <a:spcPct val="80000"/>
              </a:lnSpc>
              <a:spcBef>
                <a:spcPct val="0"/>
              </a:spcBef>
              <a:buClr>
                <a:srgbClr val="FFFFFF"/>
              </a:buClr>
              <a:buSzPct val="125000"/>
              <a:buFont typeface="Gill Sans"/>
              <a:buChar char="•"/>
            </a:pPr>
            <a:endParaRPr lang="en-US" altLang="en-US" sz="2800"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sz="2800" dirty="0">
                <a:latin typeface="Times New Roman" panose="02020603050405020304" pitchFamily="18" charset="0"/>
                <a:ea typeface="Gill Sans"/>
                <a:cs typeface="Gill Sans"/>
              </a:rPr>
              <a:t>Single gene mutations lead to selective loss of motor neurons</a:t>
            </a:r>
          </a:p>
          <a:p>
            <a:pPr>
              <a:lnSpc>
                <a:spcPct val="80000"/>
              </a:lnSpc>
              <a:spcBef>
                <a:spcPct val="0"/>
              </a:spcBef>
              <a:buClr>
                <a:srgbClr val="FFFFFF"/>
              </a:buClr>
              <a:buSzPct val="125000"/>
              <a:buFont typeface="Gill Sans"/>
              <a:buChar char="•"/>
            </a:pPr>
            <a:endParaRPr lang="en-US" altLang="en-US" sz="2800"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sz="2800" dirty="0">
                <a:latin typeface="Times New Roman" panose="02020603050405020304" pitchFamily="18" charset="0"/>
                <a:ea typeface="Gill Sans"/>
                <a:cs typeface="Gill Sans"/>
              </a:rPr>
              <a:t> Glutamate </a:t>
            </a:r>
            <a:r>
              <a:rPr lang="en-US" altLang="en-US" sz="2800" dirty="0" err="1">
                <a:latin typeface="Times New Roman" panose="02020603050405020304" pitchFamily="18" charset="0"/>
                <a:ea typeface="Gill Sans"/>
                <a:cs typeface="Gill Sans"/>
              </a:rPr>
              <a:t>excitotoxicity</a:t>
            </a:r>
            <a:r>
              <a:rPr lang="en-US" altLang="en-US" sz="2800" dirty="0">
                <a:latin typeface="Times New Roman" panose="02020603050405020304" pitchFamily="18" charset="0"/>
                <a:ea typeface="Gill Sans"/>
                <a:cs typeface="Gill Sans"/>
              </a:rPr>
              <a:t> (of unknown etiology)</a:t>
            </a:r>
          </a:p>
        </p:txBody>
      </p:sp>
    </p:spTree>
    <p:extLst>
      <p:ext uri="{BB962C8B-B14F-4D97-AF65-F5344CB8AC3E}">
        <p14:creationId xmlns:p14="http://schemas.microsoft.com/office/powerpoint/2010/main" val="60780977"/>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
          <p:cNvSpPr>
            <a:spLocks noGrp="1" noChangeArrowheads="1"/>
          </p:cNvSpPr>
          <p:nvPr>
            <p:ph type="title"/>
          </p:nvPr>
        </p:nvSpPr>
        <p:spPr>
          <a:xfrm>
            <a:off x="2417763" y="177800"/>
            <a:ext cx="7358062" cy="1098550"/>
          </a:xfrm>
        </p:spPr>
        <p:txBody>
          <a:bodyPr/>
          <a:lstStyle/>
          <a:p>
            <a:pPr>
              <a:defRPr/>
            </a:pPr>
            <a:r>
              <a:rPr lang="en-US" dirty="0">
                <a:solidFill>
                  <a:schemeClr val="tx2">
                    <a:satMod val="200000"/>
                  </a:schemeClr>
                </a:solidFill>
              </a:rPr>
              <a:t>ALS: pathophysiology</a:t>
            </a:r>
            <a:endParaRPr lang="en-US" dirty="0" smtClean="0">
              <a:solidFill>
                <a:schemeClr val="tx2">
                  <a:satMod val="200000"/>
                </a:schemeClr>
              </a:solidFill>
            </a:endParaRPr>
          </a:p>
        </p:txBody>
      </p:sp>
      <p:sp>
        <p:nvSpPr>
          <p:cNvPr id="109571" name="Rectangle 2"/>
          <p:cNvSpPr>
            <a:spLocks/>
          </p:cNvSpPr>
          <p:nvPr/>
        </p:nvSpPr>
        <p:spPr bwMode="auto">
          <a:xfrm>
            <a:off x="2605089" y="1571625"/>
            <a:ext cx="7348537"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None/>
            </a:pPr>
            <a:r>
              <a:rPr lang="en-US" altLang="en-US" dirty="0">
                <a:latin typeface="Times New Roman" panose="02020603050405020304" pitchFamily="18" charset="0"/>
                <a:ea typeface="Gill Sans"/>
                <a:cs typeface="Gill Sans"/>
              </a:rPr>
              <a:t>Familial ALS:</a:t>
            </a:r>
          </a:p>
          <a:p>
            <a:pPr>
              <a:spcBef>
                <a:spcPct val="0"/>
              </a:spcBef>
              <a:buClrTx/>
              <a:buSzTx/>
              <a:buNone/>
            </a:pPr>
            <a:endParaRPr lang="en-US" altLang="en-US" dirty="0">
              <a:latin typeface="Times New Roman" panose="02020603050405020304" pitchFamily="18" charset="0"/>
              <a:ea typeface="Gill Sans"/>
              <a:cs typeface="Gill Sans"/>
            </a:endParaRPr>
          </a:p>
          <a:p>
            <a:pPr>
              <a:spcBef>
                <a:spcPct val="0"/>
              </a:spcBef>
              <a:buClrTx/>
              <a:buSzTx/>
              <a:buNone/>
            </a:pPr>
            <a:r>
              <a:rPr lang="en-US" altLang="en-US" dirty="0">
                <a:latin typeface="Times New Roman" panose="02020603050405020304" pitchFamily="18" charset="0"/>
                <a:ea typeface="Gill Sans"/>
                <a:cs typeface="Gill Sans"/>
              </a:rPr>
              <a:t> Copper/Zinc Superoxide Dismutase Copper/Zinc Superoxide Dismutase (SOD1) gene mutation is associated with 20% of familial ALS</a:t>
            </a:r>
          </a:p>
          <a:p>
            <a:pPr>
              <a:spcBef>
                <a:spcPct val="0"/>
              </a:spcBef>
              <a:buClrTx/>
              <a:buSzTx/>
              <a:buNone/>
            </a:pPr>
            <a:endParaRPr lang="en-US" altLang="en-US" dirty="0">
              <a:latin typeface="Times New Roman" panose="02020603050405020304" pitchFamily="18" charset="0"/>
              <a:ea typeface="Gill Sans"/>
              <a:cs typeface="Gill Sans"/>
            </a:endParaRPr>
          </a:p>
          <a:p>
            <a:pPr>
              <a:spcBef>
                <a:spcPct val="0"/>
              </a:spcBef>
              <a:buClrTx/>
              <a:buSzTx/>
              <a:buNone/>
            </a:pPr>
            <a:r>
              <a:rPr lang="en-US" altLang="en-US" dirty="0">
                <a:latin typeface="Times New Roman" panose="02020603050405020304" pitchFamily="18" charset="0"/>
                <a:ea typeface="Gill Sans"/>
                <a:cs typeface="Gill Sans"/>
              </a:rPr>
              <a:t> gene for SOD1 on</a:t>
            </a:r>
          </a:p>
          <a:p>
            <a:pPr>
              <a:spcBef>
                <a:spcPct val="0"/>
              </a:spcBef>
              <a:buClrTx/>
              <a:buSzTx/>
              <a:buNone/>
            </a:pPr>
            <a:r>
              <a:rPr lang="en-US" altLang="en-US" dirty="0">
                <a:latin typeface="Times New Roman" panose="02020603050405020304" pitchFamily="18" charset="0"/>
                <a:ea typeface="Gill Sans"/>
                <a:cs typeface="Gill Sans"/>
              </a:rPr>
              <a:t>21 chromosome</a:t>
            </a:r>
          </a:p>
        </p:txBody>
      </p:sp>
      <p:grpSp>
        <p:nvGrpSpPr>
          <p:cNvPr id="2" name="Group 4"/>
          <p:cNvGrpSpPr>
            <a:grpSpLocks/>
          </p:cNvGrpSpPr>
          <p:nvPr/>
        </p:nvGrpSpPr>
        <p:grpSpPr bwMode="auto">
          <a:xfrm>
            <a:off x="6524625" y="3857626"/>
            <a:ext cx="4286250" cy="2786063"/>
            <a:chOff x="0" y="0"/>
            <a:chExt cx="6000" cy="3000"/>
          </a:xfrm>
        </p:grpSpPr>
        <p:pic>
          <p:nvPicPr>
            <p:cNvPr id="109574" name="Picture 5" descr="21ch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00" cy="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5" name="Rectangle 6">
              <a:hlinkClick r:id="rId3"/>
            </p:cNvPr>
            <p:cNvSpPr>
              <a:spLocks noChangeArrowheads="1"/>
            </p:cNvSpPr>
            <p:nvPr/>
          </p:nvSpPr>
          <p:spPr bwMode="auto">
            <a:xfrm>
              <a:off x="3900" y="2190"/>
              <a:ext cx="1185" cy="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endParaRPr lang="en-US" altLang="en-US" sz="2400">
                <a:latin typeface="Times New Roman" panose="02020603050405020304" pitchFamily="18" charset="0"/>
              </a:endParaRPr>
            </a:p>
          </p:txBody>
        </p:sp>
        <p:sp>
          <p:nvSpPr>
            <p:cNvPr id="109576" name="Rectangle 7">
              <a:hlinkClick r:id="rId4"/>
            </p:cNvPr>
            <p:cNvSpPr>
              <a:spLocks noChangeArrowheads="1"/>
            </p:cNvSpPr>
            <p:nvPr/>
          </p:nvSpPr>
          <p:spPr bwMode="auto">
            <a:xfrm>
              <a:off x="915" y="1770"/>
              <a:ext cx="1350" cy="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endParaRPr lang="en-US" altLang="en-US" sz="2400">
                <a:latin typeface="Times New Roman" panose="02020603050405020304" pitchFamily="18" charset="0"/>
              </a:endParaRPr>
            </a:p>
          </p:txBody>
        </p:sp>
      </p:grpSp>
      <p:sp>
        <p:nvSpPr>
          <p:cNvPr id="109573" name="Rectangle 7"/>
          <p:cNvSpPr>
            <a:spLocks noChangeArrowheads="1"/>
          </p:cNvSpPr>
          <p:nvPr/>
        </p:nvSpPr>
        <p:spPr bwMode="auto">
          <a:xfrm>
            <a:off x="2309814" y="4857750"/>
            <a:ext cx="41433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None/>
            </a:pPr>
            <a:r>
              <a:rPr lang="en-US" altLang="en-US" sz="2400" dirty="0">
                <a:latin typeface="Times New Roman" panose="02020603050405020304" pitchFamily="18" charset="0"/>
              </a:rPr>
              <a:t>Consequence - free radicals are not neutralized, radicals damage motor neurons</a:t>
            </a:r>
          </a:p>
        </p:txBody>
      </p:sp>
    </p:spTree>
    <p:extLst>
      <p:ext uri="{BB962C8B-B14F-4D97-AF65-F5344CB8AC3E}">
        <p14:creationId xmlns:p14="http://schemas.microsoft.com/office/powerpoint/2010/main" val="22813558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pPr algn="ctr">
              <a:defRPr/>
            </a:pPr>
            <a:r>
              <a:rPr lang="en-US" dirty="0" smtClean="0">
                <a:solidFill>
                  <a:schemeClr val="tx2">
                    <a:satMod val="200000"/>
                  </a:schemeClr>
                </a:solidFill>
              </a:rPr>
              <a:t>Who </a:t>
            </a:r>
            <a:r>
              <a:rPr lang="en-US" dirty="0">
                <a:solidFill>
                  <a:schemeClr val="tx2">
                    <a:satMod val="200000"/>
                  </a:schemeClr>
                </a:solidFill>
              </a:rPr>
              <a:t>will get sick from </a:t>
            </a:r>
            <a:r>
              <a:rPr lang="en-US" dirty="0" smtClean="0">
                <a:solidFill>
                  <a:schemeClr val="tx2">
                    <a:satMod val="200000"/>
                  </a:schemeClr>
                </a:solidFill>
              </a:rPr>
              <a:t>ALS?</a:t>
            </a:r>
          </a:p>
        </p:txBody>
      </p:sp>
      <p:sp>
        <p:nvSpPr>
          <p:cNvPr id="144387" name="Rectangle 3"/>
          <p:cNvSpPr>
            <a:spLocks noGrp="1" noChangeArrowheads="1"/>
          </p:cNvSpPr>
          <p:nvPr>
            <p:ph idx="1"/>
          </p:nvPr>
        </p:nvSpPr>
        <p:spPr/>
        <p:txBody>
          <a:bodyPr/>
          <a:lstStyle/>
          <a:p>
            <a:pPr>
              <a:lnSpc>
                <a:spcPct val="90000"/>
              </a:lnSpc>
            </a:pPr>
            <a:r>
              <a:rPr lang="en-US" altLang="en-US" dirty="0"/>
              <a:t>60% </a:t>
            </a:r>
            <a:r>
              <a:rPr lang="en-US" altLang="en-US" dirty="0" smtClean="0"/>
              <a:t>male patients </a:t>
            </a:r>
            <a:endParaRPr lang="en-US" altLang="en-US" dirty="0"/>
          </a:p>
          <a:p>
            <a:pPr>
              <a:lnSpc>
                <a:spcPct val="90000"/>
              </a:lnSpc>
            </a:pPr>
            <a:endParaRPr lang="en-US" altLang="en-US" dirty="0"/>
          </a:p>
          <a:p>
            <a:pPr>
              <a:lnSpc>
                <a:spcPct val="90000"/>
              </a:lnSpc>
            </a:pPr>
            <a:r>
              <a:rPr lang="en-US" altLang="en-US" dirty="0"/>
              <a:t>It normally occurs between the ages of 40 and 70</a:t>
            </a:r>
            <a:endParaRPr lang="en-US" altLang="en-US" dirty="0" smtClean="0"/>
          </a:p>
          <a:p>
            <a:pPr eaLnBrk="1" hangingPunct="1">
              <a:lnSpc>
                <a:spcPct val="90000"/>
              </a:lnSpc>
            </a:pPr>
            <a:endParaRPr lang="en-US" altLang="en-US" dirty="0" smtClean="0"/>
          </a:p>
        </p:txBody>
      </p:sp>
    </p:spTree>
    <p:extLst>
      <p:ext uri="{BB962C8B-B14F-4D97-AF65-F5344CB8AC3E}">
        <p14:creationId xmlns:p14="http://schemas.microsoft.com/office/powerpoint/2010/main" val="323100301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Grp="1" noChangeArrowheads="1"/>
          </p:cNvSpPr>
          <p:nvPr>
            <p:ph type="title"/>
          </p:nvPr>
        </p:nvSpPr>
        <p:spPr>
          <a:xfrm>
            <a:off x="2417763" y="177800"/>
            <a:ext cx="7358062" cy="1098550"/>
          </a:xfrm>
        </p:spPr>
        <p:txBody>
          <a:bodyPr/>
          <a:lstStyle/>
          <a:p>
            <a:pPr>
              <a:defRPr/>
            </a:pPr>
            <a:r>
              <a:rPr lang="en-US" dirty="0">
                <a:solidFill>
                  <a:schemeClr val="tx2">
                    <a:satMod val="200000"/>
                  </a:schemeClr>
                </a:solidFill>
              </a:rPr>
              <a:t>ALS: pathology</a:t>
            </a:r>
            <a:endParaRPr lang="en-US" dirty="0" smtClean="0">
              <a:solidFill>
                <a:schemeClr val="tx2">
                  <a:satMod val="200000"/>
                </a:schemeClr>
              </a:solidFill>
            </a:endParaRPr>
          </a:p>
        </p:txBody>
      </p:sp>
      <p:sp>
        <p:nvSpPr>
          <p:cNvPr id="111619" name="Rectangle 2"/>
          <p:cNvSpPr>
            <a:spLocks/>
          </p:cNvSpPr>
          <p:nvPr/>
        </p:nvSpPr>
        <p:spPr bwMode="auto">
          <a:xfrm>
            <a:off x="2078038" y="2357438"/>
            <a:ext cx="7097712"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L</a:t>
            </a:r>
            <a:r>
              <a:rPr lang="en-US" altLang="en-US" sz="2400" dirty="0" smtClean="0">
                <a:latin typeface="Times New Roman" panose="02020603050405020304" pitchFamily="18" charset="0"/>
                <a:ea typeface="Gill Sans"/>
                <a:cs typeface="Gill Sans"/>
              </a:rPr>
              <a:t>oss </a:t>
            </a:r>
            <a:r>
              <a:rPr lang="en-US" altLang="en-US" sz="2400" dirty="0">
                <a:latin typeface="Times New Roman" panose="02020603050405020304" pitchFamily="18" charset="0"/>
                <a:ea typeface="Gill Sans"/>
                <a:cs typeface="Gill Sans"/>
              </a:rPr>
              <a:t>of cortical pyramidal motor neurons and gliosis</a:t>
            </a:r>
          </a:p>
          <a:p>
            <a:pPr>
              <a:lnSpc>
                <a:spcPct val="80000"/>
              </a:lnSpc>
              <a:spcBef>
                <a:spcPct val="0"/>
              </a:spcBef>
              <a:buClr>
                <a:srgbClr val="FFFFFF"/>
              </a:buClr>
              <a:buSzPct val="125000"/>
              <a:buFont typeface="Gill Sans"/>
              <a:buChar char="•"/>
            </a:pPr>
            <a:endParaRPr lang="en-US" altLang="en-US" sz="2400"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sz="2400" dirty="0">
                <a:latin typeface="Times New Roman" panose="02020603050405020304" pitchFamily="18" charset="0"/>
                <a:ea typeface="Gill Sans"/>
                <a:cs typeface="Gill Sans"/>
              </a:rPr>
              <a:t> Corticospinal tract with different degrees of degeneration</a:t>
            </a:r>
          </a:p>
          <a:p>
            <a:pPr>
              <a:lnSpc>
                <a:spcPct val="80000"/>
              </a:lnSpc>
              <a:spcBef>
                <a:spcPct val="0"/>
              </a:spcBef>
              <a:buClr>
                <a:srgbClr val="FFFFFF"/>
              </a:buClr>
              <a:buSzPct val="125000"/>
              <a:buFont typeface="Gill Sans"/>
              <a:buChar char="•"/>
            </a:pPr>
            <a:endParaRPr lang="en-US" altLang="en-US" sz="2400"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sz="2400" dirty="0">
                <a:latin typeface="Times New Roman" panose="02020603050405020304" pitchFamily="18" charset="0"/>
                <a:ea typeface="Gill Sans"/>
                <a:cs typeface="Gill Sans"/>
              </a:rPr>
              <a:t> Atrophy of the precentral gyrus</a:t>
            </a:r>
            <a:endParaRPr lang="en-US" altLang="en-US" dirty="0">
              <a:latin typeface="Times New Roman" panose="02020603050405020304" pitchFamily="18" charset="0"/>
              <a:ea typeface="Gill Sans"/>
              <a:cs typeface="Gill Sans"/>
            </a:endParaRPr>
          </a:p>
        </p:txBody>
      </p:sp>
      <p:pic>
        <p:nvPicPr>
          <p:cNvPr id="111620" name="Picture 5" descr="Untitled-13.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24700" y="4071939"/>
            <a:ext cx="3543300" cy="235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1" name="Oval 6"/>
          <p:cNvSpPr>
            <a:spLocks noChangeArrowheads="1"/>
          </p:cNvSpPr>
          <p:nvPr/>
        </p:nvSpPr>
        <p:spPr bwMode="auto">
          <a:xfrm>
            <a:off x="8185150" y="4179889"/>
            <a:ext cx="1233488" cy="642937"/>
          </a:xfrm>
          <a:prstGeom prst="ellipse">
            <a:avLst/>
          </a:prstGeom>
          <a:noFill/>
          <a:ln w="127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64291" tIns="32146" rIns="64291" bIns="32146"/>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endParaRPr lang="en-US" altLang="en-US" sz="2400">
              <a:latin typeface="Times New Roman" panose="02020603050405020304" pitchFamily="18" charset="0"/>
            </a:endParaRPr>
          </a:p>
        </p:txBody>
      </p:sp>
    </p:spTree>
    <p:extLst>
      <p:ext uri="{BB962C8B-B14F-4D97-AF65-F5344CB8AC3E}">
        <p14:creationId xmlns:p14="http://schemas.microsoft.com/office/powerpoint/2010/main" val="3276840435"/>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a:xfrm>
            <a:off x="2132014" y="268288"/>
            <a:ext cx="8072437" cy="1128712"/>
          </a:xfrm>
        </p:spPr>
        <p:txBody>
          <a:bodyPr/>
          <a:lstStyle/>
          <a:p>
            <a:pPr>
              <a:defRPr/>
            </a:pPr>
            <a:r>
              <a:rPr lang="en-US" dirty="0">
                <a:solidFill>
                  <a:schemeClr val="tx2">
                    <a:satMod val="200000"/>
                  </a:schemeClr>
                </a:solidFill>
              </a:rPr>
              <a:t>ALS: Clinical findings</a:t>
            </a:r>
            <a:endParaRPr lang="en-US" dirty="0" smtClean="0">
              <a:solidFill>
                <a:schemeClr val="tx2">
                  <a:satMod val="200000"/>
                </a:schemeClr>
              </a:solidFill>
            </a:endParaRPr>
          </a:p>
        </p:txBody>
      </p:sp>
      <p:sp>
        <p:nvSpPr>
          <p:cNvPr id="112643" name="Rectangle 2"/>
          <p:cNvSpPr>
            <a:spLocks/>
          </p:cNvSpPr>
          <p:nvPr/>
        </p:nvSpPr>
        <p:spPr bwMode="auto">
          <a:xfrm>
            <a:off x="2238375" y="1928814"/>
            <a:ext cx="7829550" cy="411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nSpc>
                <a:spcPct val="80000"/>
              </a:lnSpc>
              <a:spcBef>
                <a:spcPct val="0"/>
              </a:spcBef>
              <a:buClr>
                <a:srgbClr val="FFFFFF"/>
              </a:buClr>
              <a:buSzPct val="125000"/>
              <a:buNone/>
            </a:pPr>
            <a:r>
              <a:rPr lang="en-US" altLang="en-US" dirty="0">
                <a:latin typeface="Times New Roman" panose="02020603050405020304" pitchFamily="18" charset="0"/>
                <a:ea typeface="Gill Sans"/>
                <a:cs typeface="Gill Sans"/>
              </a:rPr>
              <a:t>Symptoms:</a:t>
            </a:r>
          </a:p>
          <a:p>
            <a:pPr>
              <a:lnSpc>
                <a:spcPct val="80000"/>
              </a:lnSpc>
              <a:spcBef>
                <a:spcPct val="0"/>
              </a:spcBef>
              <a:buClr>
                <a:srgbClr val="FFFFFF"/>
              </a:buClr>
              <a:buSzPct val="125000"/>
              <a:buNone/>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None/>
            </a:pPr>
            <a:r>
              <a:rPr lang="en-US" altLang="en-US" dirty="0">
                <a:latin typeface="Times New Roman" panose="02020603050405020304" pitchFamily="18" charset="0"/>
                <a:ea typeface="Gill Sans"/>
                <a:cs typeface="Gill Sans"/>
              </a:rPr>
              <a:t>Upper motor </a:t>
            </a:r>
            <a:r>
              <a:rPr lang="en-US" altLang="en-US" dirty="0" smtClean="0">
                <a:latin typeface="Times New Roman" panose="02020603050405020304" pitchFamily="18" charset="0"/>
                <a:ea typeface="Gill Sans"/>
                <a:cs typeface="Gill Sans"/>
              </a:rPr>
              <a:t>neuron - </a:t>
            </a:r>
            <a:r>
              <a:rPr lang="en-US" altLang="en-US" dirty="0">
                <a:latin typeface="Times New Roman" panose="02020603050405020304" pitchFamily="18" charset="0"/>
                <a:ea typeface="Gill Sans"/>
                <a:cs typeface="Gill Sans"/>
              </a:rPr>
              <a:t>Babinski, spasticity, hyperreflexia.</a:t>
            </a:r>
          </a:p>
          <a:p>
            <a:pPr>
              <a:lnSpc>
                <a:spcPct val="80000"/>
              </a:lnSpc>
              <a:spcBef>
                <a:spcPct val="0"/>
              </a:spcBef>
              <a:buClr>
                <a:srgbClr val="FFFFFF"/>
              </a:buClr>
              <a:buSzPct val="125000"/>
              <a:buNone/>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None/>
            </a:pPr>
            <a:r>
              <a:rPr lang="en-US" altLang="en-US" dirty="0">
                <a:latin typeface="Times New Roman" panose="02020603050405020304" pitchFamily="18" charset="0"/>
                <a:ea typeface="Gill Sans"/>
                <a:cs typeface="Gill Sans"/>
              </a:rPr>
              <a:t>Lower </a:t>
            </a:r>
            <a:r>
              <a:rPr lang="en-US" altLang="en-US" dirty="0" smtClean="0">
                <a:latin typeface="Times New Roman" panose="02020603050405020304" pitchFamily="18" charset="0"/>
                <a:ea typeface="Gill Sans"/>
                <a:cs typeface="Gill Sans"/>
              </a:rPr>
              <a:t>motor neuron - asymmetric </a:t>
            </a:r>
            <a:r>
              <a:rPr lang="en-US" altLang="en-US" dirty="0">
                <a:latin typeface="Times New Roman" panose="02020603050405020304" pitchFamily="18" charset="0"/>
                <a:ea typeface="Gill Sans"/>
                <a:cs typeface="Gill Sans"/>
              </a:rPr>
              <a:t>muscle weakness, atrophy, fasciculation</a:t>
            </a:r>
          </a:p>
          <a:p>
            <a:pPr>
              <a:lnSpc>
                <a:spcPct val="80000"/>
              </a:lnSpc>
              <a:spcBef>
                <a:spcPct val="0"/>
              </a:spcBef>
              <a:buClr>
                <a:srgbClr val="FFFFFF"/>
              </a:buClr>
              <a:buSzPct val="125000"/>
              <a:buNone/>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None/>
            </a:pPr>
            <a:r>
              <a:rPr lang="en-US" altLang="en-US" dirty="0">
                <a:latin typeface="Times New Roman" panose="02020603050405020304" pitchFamily="18" charset="0"/>
                <a:ea typeface="Gill Sans"/>
                <a:cs typeface="Gill Sans"/>
              </a:rPr>
              <a:t>Bulbar signs - dysphagia, dysarthria</a:t>
            </a:r>
          </a:p>
        </p:txBody>
      </p:sp>
    </p:spTree>
    <p:extLst>
      <p:ext uri="{BB962C8B-B14F-4D97-AF65-F5344CB8AC3E}">
        <p14:creationId xmlns:p14="http://schemas.microsoft.com/office/powerpoint/2010/main" val="26362783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Date Placeholder 1"/>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36A5EDE5-E16C-476B-BF57-F2390F309728}" type="datetime1">
              <a:rPr lang="en-US" altLang="en-US" sz="1100">
                <a:solidFill>
                  <a:schemeClr val="tx2"/>
                </a:solidFill>
                <a:latin typeface="Times New Roman" panose="02020603050405020304" pitchFamily="18" charset="0"/>
              </a:rPr>
              <a:pPr>
                <a:spcBef>
                  <a:spcPct val="0"/>
                </a:spcBef>
                <a:buClrTx/>
                <a:buSzTx/>
                <a:buFontTx/>
                <a:buNone/>
              </a:pPr>
              <a:t>5/7/2024</a:t>
            </a:fld>
            <a:endParaRPr lang="en-US" altLang="en-US" sz="1100">
              <a:solidFill>
                <a:schemeClr val="tx2"/>
              </a:solidFill>
              <a:latin typeface="Times New Roman" panose="02020603050405020304" pitchFamily="18" charset="0"/>
            </a:endParaRPr>
          </a:p>
        </p:txBody>
      </p:sp>
      <p:sp>
        <p:nvSpPr>
          <p:cNvPr id="2150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3D8D98F7-EB9B-4A85-9404-18A51B7D20BF}" type="slidenum">
              <a:rPr lang="en-US" altLang="en-US" sz="1200">
                <a:solidFill>
                  <a:schemeClr val="tx2"/>
                </a:solidFill>
                <a:latin typeface="Times New Roman" panose="02020603050405020304" pitchFamily="18" charset="0"/>
              </a:rPr>
              <a:pPr>
                <a:spcBef>
                  <a:spcPct val="0"/>
                </a:spcBef>
                <a:buClrTx/>
                <a:buSzTx/>
                <a:buFontTx/>
                <a:buNone/>
              </a:pPr>
              <a:t>9</a:t>
            </a:fld>
            <a:endParaRPr lang="en-US" altLang="en-US" sz="1200">
              <a:solidFill>
                <a:schemeClr val="tx2"/>
              </a:solidFill>
              <a:latin typeface="Times New Roman" panose="02020603050405020304" pitchFamily="18" charset="0"/>
            </a:endParaRPr>
          </a:p>
        </p:txBody>
      </p:sp>
      <p:pic>
        <p:nvPicPr>
          <p:cNvPr id="21508" name="Picture 2" descr="Untitled-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3092" y="316892"/>
            <a:ext cx="1862135" cy="631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Line 3"/>
          <p:cNvSpPr>
            <a:spLocks noChangeShapeType="1"/>
          </p:cNvSpPr>
          <p:nvPr/>
        </p:nvSpPr>
        <p:spPr bwMode="auto">
          <a:xfrm flipH="1">
            <a:off x="4727576" y="981075"/>
            <a:ext cx="504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0" name="Line 4"/>
          <p:cNvSpPr>
            <a:spLocks noChangeShapeType="1"/>
          </p:cNvSpPr>
          <p:nvPr/>
        </p:nvSpPr>
        <p:spPr bwMode="auto">
          <a:xfrm flipH="1">
            <a:off x="4727575" y="1773238"/>
            <a:ext cx="431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1" name="Line 5"/>
          <p:cNvSpPr>
            <a:spLocks noChangeShapeType="1"/>
          </p:cNvSpPr>
          <p:nvPr/>
        </p:nvSpPr>
        <p:spPr bwMode="auto">
          <a:xfrm flipV="1">
            <a:off x="4727575" y="981076"/>
            <a:ext cx="0" cy="7921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2" name="Text Box 6"/>
          <p:cNvSpPr txBox="1">
            <a:spLocks noChangeArrowheads="1"/>
          </p:cNvSpPr>
          <p:nvPr/>
        </p:nvSpPr>
        <p:spPr bwMode="auto">
          <a:xfrm>
            <a:off x="3863975" y="1227746"/>
            <a:ext cx="7699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sr-Latn-CS" altLang="en-US" sz="1600">
                <a:latin typeface="Arial" panose="020B0604020202020204" pitchFamily="34" charset="0"/>
              </a:rPr>
              <a:t>C1-C8</a:t>
            </a:r>
            <a:endParaRPr lang="en-US" altLang="en-US" sz="1600">
              <a:latin typeface="Arial" panose="020B0604020202020204" pitchFamily="34" charset="0"/>
            </a:endParaRPr>
          </a:p>
        </p:txBody>
      </p:sp>
      <p:sp>
        <p:nvSpPr>
          <p:cNvPr id="21513" name="Line 7"/>
          <p:cNvSpPr>
            <a:spLocks noChangeShapeType="1"/>
          </p:cNvSpPr>
          <p:nvPr/>
        </p:nvSpPr>
        <p:spPr bwMode="auto">
          <a:xfrm flipH="1">
            <a:off x="4727575" y="1846263"/>
            <a:ext cx="431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4" name="Line 8"/>
          <p:cNvSpPr>
            <a:spLocks noChangeShapeType="1"/>
          </p:cNvSpPr>
          <p:nvPr/>
        </p:nvSpPr>
        <p:spPr bwMode="auto">
          <a:xfrm>
            <a:off x="4727575" y="1846264"/>
            <a:ext cx="0" cy="13684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5" name="Line 9"/>
          <p:cNvSpPr>
            <a:spLocks noChangeShapeType="1"/>
          </p:cNvSpPr>
          <p:nvPr/>
        </p:nvSpPr>
        <p:spPr bwMode="auto">
          <a:xfrm>
            <a:off x="4727576" y="3214688"/>
            <a:ext cx="504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6" name="Text Box 10"/>
          <p:cNvSpPr txBox="1">
            <a:spLocks noChangeArrowheads="1"/>
          </p:cNvSpPr>
          <p:nvPr/>
        </p:nvSpPr>
        <p:spPr bwMode="auto">
          <a:xfrm>
            <a:off x="3359151" y="2492375"/>
            <a:ext cx="10636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sr-Latn-CS" altLang="en-US" sz="1600">
                <a:latin typeface="Arial" panose="020B0604020202020204" pitchFamily="34" charset="0"/>
              </a:rPr>
              <a:t>Th1-Th12</a:t>
            </a:r>
            <a:endParaRPr lang="en-US" altLang="en-US" sz="1600">
              <a:latin typeface="Arial" panose="020B0604020202020204" pitchFamily="34" charset="0"/>
            </a:endParaRPr>
          </a:p>
        </p:txBody>
      </p:sp>
      <p:sp>
        <p:nvSpPr>
          <p:cNvPr id="21517" name="Line 11"/>
          <p:cNvSpPr>
            <a:spLocks noChangeShapeType="1"/>
          </p:cNvSpPr>
          <p:nvPr/>
        </p:nvSpPr>
        <p:spPr bwMode="auto">
          <a:xfrm flipH="1">
            <a:off x="4727576" y="3357563"/>
            <a:ext cx="504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8" name="Line 12"/>
          <p:cNvSpPr>
            <a:spLocks noChangeShapeType="1"/>
          </p:cNvSpPr>
          <p:nvPr/>
        </p:nvSpPr>
        <p:spPr bwMode="auto">
          <a:xfrm>
            <a:off x="4727575" y="3357563"/>
            <a:ext cx="0" cy="5762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9" name="Line 13"/>
          <p:cNvSpPr>
            <a:spLocks noChangeShapeType="1"/>
          </p:cNvSpPr>
          <p:nvPr/>
        </p:nvSpPr>
        <p:spPr bwMode="auto">
          <a:xfrm>
            <a:off x="4727575" y="3933825"/>
            <a:ext cx="431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0" name="Text Box 14"/>
          <p:cNvSpPr txBox="1">
            <a:spLocks noChangeArrowheads="1"/>
          </p:cNvSpPr>
          <p:nvPr/>
        </p:nvSpPr>
        <p:spPr bwMode="auto">
          <a:xfrm>
            <a:off x="3863976" y="3502025"/>
            <a:ext cx="7032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sr-Latn-CS" altLang="en-US" sz="1600">
                <a:latin typeface="Arial" panose="020B0604020202020204" pitchFamily="34" charset="0"/>
              </a:rPr>
              <a:t>L1-L5</a:t>
            </a:r>
            <a:endParaRPr lang="en-US" altLang="en-US" sz="1600">
              <a:latin typeface="Arial" panose="020B0604020202020204" pitchFamily="34" charset="0"/>
            </a:endParaRPr>
          </a:p>
        </p:txBody>
      </p:sp>
      <p:sp>
        <p:nvSpPr>
          <p:cNvPr id="21521" name="Line 15"/>
          <p:cNvSpPr>
            <a:spLocks noChangeShapeType="1"/>
          </p:cNvSpPr>
          <p:nvPr/>
        </p:nvSpPr>
        <p:spPr bwMode="auto">
          <a:xfrm flipH="1">
            <a:off x="4727575" y="4078288"/>
            <a:ext cx="431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2" name="Line 16"/>
          <p:cNvSpPr>
            <a:spLocks noChangeShapeType="1"/>
          </p:cNvSpPr>
          <p:nvPr/>
        </p:nvSpPr>
        <p:spPr bwMode="auto">
          <a:xfrm>
            <a:off x="4727575" y="4078289"/>
            <a:ext cx="0" cy="2873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3" name="Line 17"/>
          <p:cNvSpPr>
            <a:spLocks noChangeShapeType="1"/>
          </p:cNvSpPr>
          <p:nvPr/>
        </p:nvSpPr>
        <p:spPr bwMode="auto">
          <a:xfrm flipH="1">
            <a:off x="4727576" y="4365625"/>
            <a:ext cx="5762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4" name="Text Box 18"/>
          <p:cNvSpPr txBox="1">
            <a:spLocks noChangeArrowheads="1"/>
          </p:cNvSpPr>
          <p:nvPr/>
        </p:nvSpPr>
        <p:spPr bwMode="auto">
          <a:xfrm>
            <a:off x="3863976" y="4006850"/>
            <a:ext cx="7477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sr-Latn-CS" altLang="en-US" sz="1600">
                <a:latin typeface="Arial" panose="020B0604020202020204" pitchFamily="34" charset="0"/>
              </a:rPr>
              <a:t>S1-S5</a:t>
            </a:r>
            <a:endParaRPr lang="en-US" altLang="en-US" sz="1600">
              <a:latin typeface="Arial" panose="020B0604020202020204" pitchFamily="34" charset="0"/>
            </a:endParaRPr>
          </a:p>
        </p:txBody>
      </p:sp>
      <p:sp>
        <p:nvSpPr>
          <p:cNvPr id="21525" name="Line 19"/>
          <p:cNvSpPr>
            <a:spLocks noChangeShapeType="1"/>
          </p:cNvSpPr>
          <p:nvPr/>
        </p:nvSpPr>
        <p:spPr bwMode="auto">
          <a:xfrm flipH="1">
            <a:off x="4727576" y="4438650"/>
            <a:ext cx="5762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26" name="Text Box 20"/>
          <p:cNvSpPr txBox="1">
            <a:spLocks noChangeArrowheads="1"/>
          </p:cNvSpPr>
          <p:nvPr/>
        </p:nvSpPr>
        <p:spPr bwMode="auto">
          <a:xfrm>
            <a:off x="4224338" y="4365625"/>
            <a:ext cx="4429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sr-Latn-CS" altLang="en-US" sz="1600">
                <a:latin typeface="Arial" panose="020B0604020202020204" pitchFamily="34" charset="0"/>
              </a:rPr>
              <a:t>C1</a:t>
            </a:r>
            <a:endParaRPr lang="en-US" altLang="en-US" sz="1600">
              <a:latin typeface="Arial" panose="020B0604020202020204" pitchFamily="34" charset="0"/>
            </a:endParaRPr>
          </a:p>
        </p:txBody>
      </p:sp>
      <p:sp>
        <p:nvSpPr>
          <p:cNvPr id="21527" name="Text Box 21"/>
          <p:cNvSpPr txBox="1">
            <a:spLocks noChangeArrowheads="1"/>
          </p:cNvSpPr>
          <p:nvPr/>
        </p:nvSpPr>
        <p:spPr bwMode="auto">
          <a:xfrm>
            <a:off x="6932082" y="514108"/>
            <a:ext cx="1435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en-US" altLang="en-US" sz="1200" dirty="0" smtClean="0">
                <a:latin typeface="Arial" panose="020B0604020202020204" pitchFamily="34" charset="0"/>
              </a:rPr>
              <a:t>Medulla oblongata</a:t>
            </a:r>
            <a:endParaRPr lang="en-US" altLang="en-US" sz="1200" dirty="0">
              <a:latin typeface="Arial" panose="020B0604020202020204" pitchFamily="34" charset="0"/>
            </a:endParaRPr>
          </a:p>
        </p:txBody>
      </p:sp>
      <p:sp>
        <p:nvSpPr>
          <p:cNvPr id="21528" name="Text Box 22"/>
          <p:cNvSpPr txBox="1">
            <a:spLocks noChangeArrowheads="1"/>
          </p:cNvSpPr>
          <p:nvPr/>
        </p:nvSpPr>
        <p:spPr bwMode="auto">
          <a:xfrm>
            <a:off x="7155890" y="953108"/>
            <a:ext cx="12666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en-US" altLang="en-US" sz="1200" dirty="0" smtClean="0">
                <a:latin typeface="Arial" panose="020B0604020202020204" pitchFamily="34" charset="0"/>
              </a:rPr>
              <a:t>Cervical plexus </a:t>
            </a:r>
            <a:endParaRPr lang="en-US" altLang="en-US" sz="1200" dirty="0">
              <a:latin typeface="Arial" panose="020B0604020202020204" pitchFamily="34" charset="0"/>
            </a:endParaRPr>
          </a:p>
        </p:txBody>
      </p:sp>
      <p:sp>
        <p:nvSpPr>
          <p:cNvPr id="21529" name="Text Box 23"/>
          <p:cNvSpPr txBox="1">
            <a:spLocks noChangeArrowheads="1"/>
          </p:cNvSpPr>
          <p:nvPr/>
        </p:nvSpPr>
        <p:spPr bwMode="auto">
          <a:xfrm>
            <a:off x="6976869" y="1557339"/>
            <a:ext cx="1377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en-US" altLang="en-US" sz="1200" dirty="0" smtClean="0">
                <a:latin typeface="Arial" panose="020B0604020202020204" pitchFamily="34" charset="0"/>
              </a:rPr>
              <a:t>Plexus brachialis </a:t>
            </a:r>
            <a:endParaRPr lang="en-US" altLang="en-US" sz="1200" dirty="0">
              <a:latin typeface="Arial" panose="020B0604020202020204" pitchFamily="34" charset="0"/>
            </a:endParaRPr>
          </a:p>
        </p:txBody>
      </p:sp>
      <p:sp>
        <p:nvSpPr>
          <p:cNvPr id="21530" name="Text Box 24"/>
          <p:cNvSpPr txBox="1">
            <a:spLocks noChangeArrowheads="1"/>
          </p:cNvSpPr>
          <p:nvPr/>
        </p:nvSpPr>
        <p:spPr bwMode="auto">
          <a:xfrm>
            <a:off x="6881813" y="2565401"/>
            <a:ext cx="18784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None/>
            </a:pPr>
            <a:r>
              <a:rPr lang="en-US" altLang="en-US" sz="1200" dirty="0">
                <a:latin typeface="Arial" panose="020B0604020202020204" pitchFamily="34" charset="0"/>
              </a:rPr>
              <a:t>Nerves to the muscles of the abdomen and chest</a:t>
            </a:r>
          </a:p>
        </p:txBody>
      </p:sp>
      <p:sp>
        <p:nvSpPr>
          <p:cNvPr id="21531" name="Text Box 25"/>
          <p:cNvSpPr txBox="1">
            <a:spLocks noChangeArrowheads="1"/>
          </p:cNvSpPr>
          <p:nvPr/>
        </p:nvSpPr>
        <p:spPr bwMode="auto">
          <a:xfrm>
            <a:off x="7240028" y="3987327"/>
            <a:ext cx="1233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en-US" altLang="en-US" sz="1200" dirty="0" smtClean="0">
                <a:latin typeface="Arial" panose="020B0604020202020204" pitchFamily="34" charset="0"/>
              </a:rPr>
              <a:t>Lumbar plexus </a:t>
            </a:r>
            <a:endParaRPr lang="en-US" altLang="en-US" sz="1200" dirty="0">
              <a:latin typeface="Arial" panose="020B0604020202020204" pitchFamily="34" charset="0"/>
            </a:endParaRPr>
          </a:p>
        </p:txBody>
      </p:sp>
      <p:sp>
        <p:nvSpPr>
          <p:cNvPr id="21532" name="Text Box 26"/>
          <p:cNvSpPr txBox="1">
            <a:spLocks noChangeArrowheads="1"/>
          </p:cNvSpPr>
          <p:nvPr/>
        </p:nvSpPr>
        <p:spPr bwMode="auto">
          <a:xfrm>
            <a:off x="7273366" y="4927365"/>
            <a:ext cx="11913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en-US" altLang="en-US" sz="1200" dirty="0" smtClean="0">
                <a:latin typeface="Arial" panose="020B0604020202020204" pitchFamily="34" charset="0"/>
              </a:rPr>
              <a:t>Sacral plexus </a:t>
            </a:r>
            <a:r>
              <a:rPr lang="sr-Latn-CS" altLang="en-US" sz="1200" dirty="0" smtClean="0">
                <a:latin typeface="Arial" panose="020B0604020202020204" pitchFamily="34" charset="0"/>
              </a:rPr>
              <a:t> </a:t>
            </a:r>
            <a:endParaRPr lang="en-US" altLang="en-US" sz="1200" dirty="0">
              <a:latin typeface="Arial" panose="020B0604020202020204" pitchFamily="34" charset="0"/>
            </a:endParaRPr>
          </a:p>
        </p:txBody>
      </p:sp>
      <p:sp>
        <p:nvSpPr>
          <p:cNvPr id="21533" name="Text Box 27"/>
          <p:cNvSpPr txBox="1">
            <a:spLocks noChangeArrowheads="1"/>
          </p:cNvSpPr>
          <p:nvPr/>
        </p:nvSpPr>
        <p:spPr bwMode="auto">
          <a:xfrm>
            <a:off x="7273365" y="5381146"/>
            <a:ext cx="17956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en-US" altLang="en-US" sz="1200" dirty="0" err="1" smtClean="0">
                <a:latin typeface="Arial" panose="020B0604020202020204" pitchFamily="34" charset="0"/>
              </a:rPr>
              <a:t>Sacro</a:t>
            </a:r>
            <a:r>
              <a:rPr lang="en-US" altLang="en-US" sz="1200" dirty="0">
                <a:latin typeface="Arial" panose="020B0604020202020204" pitchFamily="34" charset="0"/>
              </a:rPr>
              <a:t>-</a:t>
            </a:r>
            <a:r>
              <a:rPr lang="en-US" altLang="en-US" sz="1200" dirty="0" smtClean="0">
                <a:latin typeface="Arial" panose="020B0604020202020204" pitchFamily="34" charset="0"/>
              </a:rPr>
              <a:t>coccygeal plexus</a:t>
            </a:r>
            <a:endParaRPr lang="en-US" altLang="en-US" sz="1200" dirty="0">
              <a:latin typeface="Arial" panose="020B0604020202020204" pitchFamily="34" charset="0"/>
            </a:endParaRPr>
          </a:p>
        </p:txBody>
      </p:sp>
      <p:sp>
        <p:nvSpPr>
          <p:cNvPr id="21534" name="Text Box 28"/>
          <p:cNvSpPr txBox="1">
            <a:spLocks noChangeArrowheads="1"/>
          </p:cNvSpPr>
          <p:nvPr/>
        </p:nvSpPr>
        <p:spPr bwMode="auto">
          <a:xfrm>
            <a:off x="1409204" y="476251"/>
            <a:ext cx="23166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r" eaLnBrk="1" hangingPunct="1">
              <a:spcBef>
                <a:spcPct val="0"/>
              </a:spcBef>
              <a:buClrTx/>
              <a:buSzTx/>
              <a:buFontTx/>
              <a:buNone/>
            </a:pPr>
            <a:r>
              <a:rPr lang="en-US" altLang="en-US" sz="1600" b="1" dirty="0" smtClean="0">
                <a:latin typeface="Arial" panose="020B0604020202020204" pitchFamily="34" charset="0"/>
              </a:rPr>
              <a:t>Spinal cord segments</a:t>
            </a:r>
            <a:endParaRPr lang="sr-Cyrl-CS" altLang="en-US" sz="1600" b="1" dirty="0">
              <a:latin typeface="Arial" panose="020B0604020202020204" pitchFamily="34" charset="0"/>
            </a:endParaRPr>
          </a:p>
        </p:txBody>
      </p:sp>
      <p:sp>
        <p:nvSpPr>
          <p:cNvPr id="21535" name="Text Box 29"/>
          <p:cNvSpPr txBox="1">
            <a:spLocks noChangeArrowheads="1"/>
          </p:cNvSpPr>
          <p:nvPr/>
        </p:nvSpPr>
        <p:spPr bwMode="auto">
          <a:xfrm>
            <a:off x="8616950" y="549275"/>
            <a:ext cx="15128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en-US" altLang="en-US" sz="1600" b="1" dirty="0" smtClean="0">
                <a:latin typeface="Arial" panose="020B0604020202020204" pitchFamily="34" charset="0"/>
              </a:rPr>
              <a:t>Plexus</a:t>
            </a:r>
            <a:endParaRPr lang="sr-Cyrl-CS" altLang="en-US" sz="1600" b="1" dirty="0">
              <a:latin typeface="Arial" panose="020B0604020202020204" pitchFamily="34" charset="0"/>
            </a:endParaRPr>
          </a:p>
        </p:txBody>
      </p:sp>
    </p:spTree>
    <p:extLst>
      <p:ext uri="{BB962C8B-B14F-4D97-AF65-F5344CB8AC3E}">
        <p14:creationId xmlns:p14="http://schemas.microsoft.com/office/powerpoint/2010/main" val="260252308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ChangeArrowheads="1"/>
          </p:cNvSpPr>
          <p:nvPr/>
        </p:nvSpPr>
        <p:spPr bwMode="auto">
          <a:xfrm>
            <a:off x="1981200" y="2133600"/>
            <a:ext cx="2438400" cy="1828800"/>
          </a:xfrm>
          <a:prstGeom prst="rect">
            <a:avLst/>
          </a:prstGeom>
          <a:solidFill>
            <a:schemeClr val="accent1"/>
          </a:solidFill>
          <a:ln w="9525">
            <a:solidFill>
              <a:schemeClr val="tx1"/>
            </a:solidFill>
            <a:miter lim="800000"/>
            <a:headEnd/>
            <a:tailEnd/>
          </a:ln>
        </p:spPr>
        <p:txBody>
          <a:bodyPr wrap="none"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endParaRPr lang="en-US" altLang="en-US" sz="2400">
              <a:latin typeface="Arial" panose="020B0604020202020204" pitchFamily="34" charset="0"/>
            </a:endParaRPr>
          </a:p>
        </p:txBody>
      </p:sp>
      <p:sp>
        <p:nvSpPr>
          <p:cNvPr id="240643" name="Rectangle 3"/>
          <p:cNvSpPr>
            <a:spLocks noChangeArrowheads="1"/>
          </p:cNvSpPr>
          <p:nvPr/>
        </p:nvSpPr>
        <p:spPr bwMode="auto">
          <a:xfrm>
            <a:off x="1905000" y="5105400"/>
            <a:ext cx="2590800" cy="1676400"/>
          </a:xfrm>
          <a:prstGeom prst="rect">
            <a:avLst/>
          </a:prstGeom>
          <a:solidFill>
            <a:schemeClr val="accent1"/>
          </a:solidFill>
          <a:ln w="9525">
            <a:solidFill>
              <a:schemeClr val="tx1"/>
            </a:solidFill>
            <a:miter lim="800000"/>
            <a:headEnd/>
            <a:tailEnd/>
          </a:ln>
        </p:spPr>
        <p:txBody>
          <a:bodyPr wrap="none"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endParaRPr lang="en-US" altLang="en-US" sz="2400">
              <a:latin typeface="Arial" panose="020B0604020202020204" pitchFamily="34" charset="0"/>
            </a:endParaRPr>
          </a:p>
        </p:txBody>
      </p:sp>
      <p:sp>
        <p:nvSpPr>
          <p:cNvPr id="240644" name="Rectangle 4"/>
          <p:cNvSpPr>
            <a:spLocks noChangeArrowheads="1"/>
          </p:cNvSpPr>
          <p:nvPr/>
        </p:nvSpPr>
        <p:spPr bwMode="auto">
          <a:xfrm>
            <a:off x="7086600" y="4876800"/>
            <a:ext cx="3124200" cy="1219200"/>
          </a:xfrm>
          <a:prstGeom prst="rect">
            <a:avLst/>
          </a:prstGeom>
          <a:solidFill>
            <a:schemeClr val="accent1"/>
          </a:solidFill>
          <a:ln w="9525">
            <a:solidFill>
              <a:schemeClr val="tx1"/>
            </a:solidFill>
            <a:miter lim="800000"/>
            <a:headEnd/>
            <a:tailEnd/>
          </a:ln>
        </p:spPr>
        <p:txBody>
          <a:bodyPr wrap="none"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endParaRPr lang="en-US" altLang="en-US" sz="2400">
              <a:latin typeface="Arial" panose="020B0604020202020204" pitchFamily="34" charset="0"/>
            </a:endParaRPr>
          </a:p>
        </p:txBody>
      </p:sp>
      <p:sp>
        <p:nvSpPr>
          <p:cNvPr id="240645" name="AutoShape 5"/>
          <p:cNvSpPr>
            <a:spLocks/>
          </p:cNvSpPr>
          <p:nvPr/>
        </p:nvSpPr>
        <p:spPr bwMode="auto">
          <a:xfrm>
            <a:off x="7162800" y="2057401"/>
            <a:ext cx="2971800" cy="2601913"/>
          </a:xfrm>
          <a:prstGeom prst="borderCallout1">
            <a:avLst>
              <a:gd name="adj1" fmla="val 4394"/>
              <a:gd name="adj2" fmla="val -2565"/>
              <a:gd name="adj3" fmla="val 56435"/>
              <a:gd name="adj4" fmla="val -21690"/>
            </a:avLst>
          </a:prstGeom>
          <a:solidFill>
            <a:schemeClr val="accent1"/>
          </a:solidFill>
          <a:ln w="9525">
            <a:solidFill>
              <a:schemeClr val="tx1"/>
            </a:solidFill>
            <a:miter lim="800000"/>
            <a:headEnd/>
            <a:tailEnd/>
          </a:ln>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endParaRPr lang="en-US" altLang="en-US" sz="2400">
              <a:latin typeface="Times New Roman" panose="02020603050405020304" pitchFamily="18" charset="0"/>
            </a:endParaRPr>
          </a:p>
        </p:txBody>
      </p:sp>
      <p:sp>
        <p:nvSpPr>
          <p:cNvPr id="240646" name="Rectangle 6"/>
          <p:cNvSpPr>
            <a:spLocks noGrp="1" noChangeArrowheads="1"/>
          </p:cNvSpPr>
          <p:nvPr>
            <p:ph type="title"/>
          </p:nvPr>
        </p:nvSpPr>
        <p:spPr>
          <a:xfrm>
            <a:off x="2286000" y="152400"/>
            <a:ext cx="7772400" cy="1143000"/>
          </a:xfrm>
        </p:spPr>
        <p:txBody>
          <a:bodyPr/>
          <a:lstStyle/>
          <a:p>
            <a:pPr>
              <a:defRPr/>
            </a:pPr>
            <a:r>
              <a:rPr lang="en-US" dirty="0">
                <a:solidFill>
                  <a:schemeClr val="tx2">
                    <a:satMod val="200000"/>
                  </a:schemeClr>
                </a:solidFill>
              </a:rPr>
              <a:t>Upper motor neuron </a:t>
            </a:r>
            <a:r>
              <a:rPr lang="en-US" dirty="0" smtClean="0">
                <a:solidFill>
                  <a:schemeClr val="tx2">
                    <a:satMod val="200000"/>
                  </a:schemeClr>
                </a:solidFill>
              </a:rPr>
              <a:t>signs </a:t>
            </a:r>
          </a:p>
        </p:txBody>
      </p:sp>
      <p:graphicFrame>
        <p:nvGraphicFramePr>
          <p:cNvPr id="113671" name="Object 7"/>
          <p:cNvGraphicFramePr>
            <a:graphicFrameLocks noChangeAspect="1"/>
          </p:cNvGraphicFramePr>
          <p:nvPr/>
        </p:nvGraphicFramePr>
        <p:xfrm>
          <a:off x="5029201" y="2286000"/>
          <a:ext cx="1654175" cy="4572000"/>
        </p:xfrm>
        <a:graphic>
          <a:graphicData uri="http://schemas.openxmlformats.org/presentationml/2006/ole">
            <mc:AlternateContent xmlns:mc="http://schemas.openxmlformats.org/markup-compatibility/2006">
              <mc:Choice xmlns:v="urn:schemas-microsoft-com:vml" Requires="v">
                <p:oleObj spid="_x0000_s3091" name="Clip" r:id="rId3" imgW="828095" imgH="2286546" progId="MS_ClipArt_Gallery.2">
                  <p:embed/>
                </p:oleObj>
              </mc:Choice>
              <mc:Fallback>
                <p:oleObj name="Clip" r:id="rId3" imgW="828095" imgH="2286546" progId="MS_ClipArt_Gallery.2">
                  <p:embed/>
                  <p:pic>
                    <p:nvPicPr>
                      <p:cNvPr id="113671"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1" y="2286000"/>
                        <a:ext cx="1654175" cy="457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3672" name="Text Box 8"/>
          <p:cNvSpPr txBox="1">
            <a:spLocks noChangeArrowheads="1"/>
          </p:cNvSpPr>
          <p:nvPr/>
        </p:nvSpPr>
        <p:spPr bwMode="auto">
          <a:xfrm>
            <a:off x="7239000" y="2057401"/>
            <a:ext cx="32766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r>
              <a:rPr lang="en-US" altLang="en-US" sz="2400" b="1" dirty="0">
                <a:solidFill>
                  <a:srgbClr val="FF0C29"/>
                </a:solidFill>
                <a:latin typeface="Times New Roman" panose="02020603050405020304" pitchFamily="18" charset="0"/>
              </a:rPr>
              <a:t>bulbar</a:t>
            </a:r>
          </a:p>
          <a:p>
            <a:pPr>
              <a:spcBef>
                <a:spcPct val="0"/>
              </a:spcBef>
              <a:buClrTx/>
              <a:buSzTx/>
              <a:buFontTx/>
              <a:buNone/>
            </a:pPr>
            <a:r>
              <a:rPr lang="en-US" altLang="en-US" sz="2400" b="1" dirty="0">
                <a:solidFill>
                  <a:srgbClr val="FF0C29"/>
                </a:solidFill>
                <a:latin typeface="Times New Roman" panose="02020603050405020304" pitchFamily="18" charset="0"/>
              </a:rPr>
              <a:t>Masseter reflex</a:t>
            </a:r>
          </a:p>
          <a:p>
            <a:pPr>
              <a:spcBef>
                <a:spcPct val="0"/>
              </a:spcBef>
              <a:buClrTx/>
              <a:buSzTx/>
              <a:buFontTx/>
              <a:buNone/>
            </a:pPr>
            <a:r>
              <a:rPr lang="en-US" altLang="en-US" sz="2400" b="1" dirty="0">
                <a:solidFill>
                  <a:srgbClr val="FF0C29"/>
                </a:solidFill>
                <a:latin typeface="Times New Roman" panose="02020603050405020304" pitchFamily="18" charset="0"/>
              </a:rPr>
              <a:t>Head retraction</a:t>
            </a:r>
          </a:p>
          <a:p>
            <a:pPr>
              <a:spcBef>
                <a:spcPct val="0"/>
              </a:spcBef>
              <a:buClrTx/>
              <a:buSzTx/>
              <a:buFontTx/>
              <a:buNone/>
            </a:pPr>
            <a:r>
              <a:rPr lang="en-US" altLang="en-US" sz="2400" b="1" dirty="0" err="1">
                <a:solidFill>
                  <a:srgbClr val="FF0C29"/>
                </a:solidFill>
                <a:latin typeface="Times New Roman" panose="02020603050405020304" pitchFamily="18" charset="0"/>
              </a:rPr>
              <a:t>Palmomental</a:t>
            </a:r>
            <a:endParaRPr lang="en-US" altLang="en-US" sz="2400" b="1" dirty="0">
              <a:solidFill>
                <a:srgbClr val="FF0C29"/>
              </a:solidFill>
              <a:latin typeface="Times New Roman" panose="02020603050405020304" pitchFamily="18" charset="0"/>
            </a:endParaRPr>
          </a:p>
          <a:p>
            <a:pPr>
              <a:spcBef>
                <a:spcPct val="0"/>
              </a:spcBef>
              <a:buClrTx/>
              <a:buSzTx/>
              <a:buFontTx/>
              <a:buNone/>
            </a:pPr>
            <a:r>
              <a:rPr lang="en-US" altLang="en-US" sz="2400" b="1" dirty="0">
                <a:solidFill>
                  <a:srgbClr val="FF0C29"/>
                </a:solidFill>
                <a:latin typeface="Times New Roman" panose="02020603050405020304" pitchFamily="18" charset="0"/>
              </a:rPr>
              <a:t>Pseudobulbar paralysis</a:t>
            </a:r>
          </a:p>
          <a:p>
            <a:pPr>
              <a:spcBef>
                <a:spcPct val="0"/>
              </a:spcBef>
              <a:buClrTx/>
              <a:buSzTx/>
              <a:buFontTx/>
              <a:buNone/>
            </a:pPr>
            <a:r>
              <a:rPr lang="en-US" altLang="en-US" sz="2400" b="1" dirty="0" smtClean="0">
                <a:solidFill>
                  <a:srgbClr val="FF0C29"/>
                </a:solidFill>
                <a:latin typeface="Times New Roman" panose="02020603050405020304" pitchFamily="18" charset="0"/>
              </a:rPr>
              <a:t>Glabellar </a:t>
            </a:r>
            <a:r>
              <a:rPr lang="en-US" altLang="en-US" sz="2400" b="1" dirty="0">
                <a:solidFill>
                  <a:srgbClr val="FF0C29"/>
                </a:solidFill>
                <a:latin typeface="Times New Roman" panose="02020603050405020304" pitchFamily="18" charset="0"/>
              </a:rPr>
              <a:t>reflex</a:t>
            </a:r>
            <a:endParaRPr lang="en-US" altLang="en-US" sz="2000" dirty="0">
              <a:latin typeface="Times New Roman" panose="02020603050405020304" pitchFamily="18" charset="0"/>
            </a:endParaRPr>
          </a:p>
        </p:txBody>
      </p:sp>
      <p:sp>
        <p:nvSpPr>
          <p:cNvPr id="113673" name="Text Box 9"/>
          <p:cNvSpPr txBox="1">
            <a:spLocks noChangeArrowheads="1"/>
          </p:cNvSpPr>
          <p:nvPr/>
        </p:nvSpPr>
        <p:spPr bwMode="auto">
          <a:xfrm>
            <a:off x="2133600" y="2286001"/>
            <a:ext cx="2590800"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50000"/>
              </a:spcBef>
              <a:buClrTx/>
              <a:buSzTx/>
              <a:buFontTx/>
              <a:buNone/>
            </a:pPr>
            <a:r>
              <a:rPr lang="en-US" altLang="en-US" sz="2200" b="1" dirty="0">
                <a:solidFill>
                  <a:srgbClr val="FF0C29"/>
                </a:solidFill>
                <a:latin typeface="Times New Roman" panose="02020603050405020304" pitchFamily="18" charset="0"/>
              </a:rPr>
              <a:t>cervical</a:t>
            </a:r>
          </a:p>
          <a:p>
            <a:pPr>
              <a:spcBef>
                <a:spcPct val="50000"/>
              </a:spcBef>
              <a:buClrTx/>
              <a:buSzTx/>
              <a:buFontTx/>
              <a:buNone/>
            </a:pPr>
            <a:r>
              <a:rPr lang="en-US" altLang="en-US" sz="2200" b="1" dirty="0">
                <a:solidFill>
                  <a:srgbClr val="FF0C29"/>
                </a:solidFill>
                <a:latin typeface="Times New Roman" panose="02020603050405020304" pitchFamily="18" charset="0"/>
              </a:rPr>
              <a:t>Pathological </a:t>
            </a:r>
            <a:r>
              <a:rPr lang="en-US" altLang="en-US" sz="2200" b="1" dirty="0" smtClean="0">
                <a:solidFill>
                  <a:srgbClr val="FF0C29"/>
                </a:solidFill>
                <a:latin typeface="Times New Roman" panose="02020603050405020304" pitchFamily="18" charset="0"/>
              </a:rPr>
              <a:t>reflexes, </a:t>
            </a:r>
          </a:p>
          <a:p>
            <a:pPr>
              <a:spcBef>
                <a:spcPct val="50000"/>
              </a:spcBef>
              <a:buClrTx/>
              <a:buSzTx/>
              <a:buFontTx/>
              <a:buNone/>
            </a:pPr>
            <a:r>
              <a:rPr lang="en-US" altLang="en-US" sz="2200" b="1" dirty="0" smtClean="0">
                <a:solidFill>
                  <a:srgbClr val="FF0C29"/>
                </a:solidFill>
                <a:latin typeface="Times New Roman" panose="02020603050405020304" pitchFamily="18" charset="0"/>
              </a:rPr>
              <a:t>spasticity</a:t>
            </a:r>
            <a:endParaRPr lang="en-US" altLang="en-US" sz="2200" b="1" dirty="0">
              <a:solidFill>
                <a:srgbClr val="FF0C29"/>
              </a:solidFill>
              <a:latin typeface="Times New Roman" panose="02020603050405020304" pitchFamily="18" charset="0"/>
            </a:endParaRPr>
          </a:p>
        </p:txBody>
      </p:sp>
      <p:sp>
        <p:nvSpPr>
          <p:cNvPr id="113674" name="Text Box 10"/>
          <p:cNvSpPr txBox="1">
            <a:spLocks noChangeArrowheads="1"/>
          </p:cNvSpPr>
          <p:nvPr/>
        </p:nvSpPr>
        <p:spPr bwMode="auto">
          <a:xfrm>
            <a:off x="7239000" y="4876800"/>
            <a:ext cx="2743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50000"/>
              </a:spcBef>
              <a:buClrTx/>
              <a:buSzTx/>
              <a:buFontTx/>
              <a:buNone/>
            </a:pPr>
            <a:r>
              <a:rPr lang="en-US" altLang="en-US" sz="2400" b="1" dirty="0" err="1" smtClean="0">
                <a:solidFill>
                  <a:srgbClr val="FF0C29"/>
                </a:solidFill>
                <a:latin typeface="Times New Roman" panose="02020603050405020304" pitchFamily="18" charset="0"/>
              </a:rPr>
              <a:t>Thoracal</a:t>
            </a:r>
            <a:endParaRPr lang="en-US" altLang="en-US" sz="2400" b="1" dirty="0" smtClean="0">
              <a:solidFill>
                <a:srgbClr val="FF0C29"/>
              </a:solidFill>
              <a:latin typeface="Times New Roman" panose="02020603050405020304" pitchFamily="18" charset="0"/>
            </a:endParaRPr>
          </a:p>
          <a:p>
            <a:pPr>
              <a:spcBef>
                <a:spcPct val="50000"/>
              </a:spcBef>
              <a:buClrTx/>
              <a:buSzTx/>
              <a:buFontTx/>
              <a:buNone/>
            </a:pPr>
            <a:r>
              <a:rPr lang="en-US" altLang="en-US" sz="2400" b="1" dirty="0" smtClean="0">
                <a:solidFill>
                  <a:srgbClr val="FF0C29"/>
                </a:solidFill>
                <a:latin typeface="Times New Roman" panose="02020603050405020304" pitchFamily="18" charset="0"/>
              </a:rPr>
              <a:t> </a:t>
            </a:r>
            <a:r>
              <a:rPr lang="en-US" altLang="en-US" sz="2400" b="1" dirty="0">
                <a:solidFill>
                  <a:srgbClr val="FF0C29"/>
                </a:solidFill>
                <a:latin typeface="Times New Roman" panose="02020603050405020304" pitchFamily="18" charset="0"/>
              </a:rPr>
              <a:t>loss of abdominal reflexes</a:t>
            </a:r>
            <a:endParaRPr lang="en-US" altLang="en-US" sz="2000" b="1" dirty="0">
              <a:latin typeface="Times New Roman" panose="02020603050405020304" pitchFamily="18" charset="0"/>
            </a:endParaRPr>
          </a:p>
        </p:txBody>
      </p:sp>
      <p:sp>
        <p:nvSpPr>
          <p:cNvPr id="113675" name="Line 11"/>
          <p:cNvSpPr>
            <a:spLocks noChangeShapeType="1"/>
          </p:cNvSpPr>
          <p:nvPr/>
        </p:nvSpPr>
        <p:spPr bwMode="auto">
          <a:xfrm flipH="1" flipV="1">
            <a:off x="6400800" y="5181600"/>
            <a:ext cx="533400" cy="381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3676" name="Text Box 12"/>
          <p:cNvSpPr txBox="1">
            <a:spLocks noChangeArrowheads="1"/>
          </p:cNvSpPr>
          <p:nvPr/>
        </p:nvSpPr>
        <p:spPr bwMode="auto">
          <a:xfrm>
            <a:off x="1905000" y="5181601"/>
            <a:ext cx="2819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50000"/>
              </a:spcBef>
              <a:buClrTx/>
              <a:buSzTx/>
              <a:buNone/>
            </a:pPr>
            <a:r>
              <a:rPr lang="en-US" altLang="en-US" sz="2400" b="1" dirty="0" err="1">
                <a:solidFill>
                  <a:srgbClr val="FF0C29"/>
                </a:solidFill>
                <a:latin typeface="Times New Roman" panose="02020603050405020304" pitchFamily="18" charset="0"/>
              </a:rPr>
              <a:t>lubosacral</a:t>
            </a:r>
            <a:r>
              <a:rPr lang="en-US" altLang="en-US" sz="2400" b="1" dirty="0">
                <a:solidFill>
                  <a:srgbClr val="FF0C29"/>
                </a:solidFill>
                <a:latin typeface="Times New Roman" panose="02020603050405020304" pitchFamily="18" charset="0"/>
              </a:rPr>
              <a:t> pathological reflexes, </a:t>
            </a:r>
            <a:r>
              <a:rPr lang="en-US" altLang="en-US" sz="2400" b="1" dirty="0" smtClean="0">
                <a:solidFill>
                  <a:srgbClr val="FF0C29"/>
                </a:solidFill>
                <a:latin typeface="Times New Roman" panose="02020603050405020304" pitchFamily="18" charset="0"/>
              </a:rPr>
              <a:t>Babinski sign, </a:t>
            </a:r>
            <a:r>
              <a:rPr lang="en-US" altLang="en-US" sz="2400" b="1" dirty="0">
                <a:solidFill>
                  <a:srgbClr val="FF0C29"/>
                </a:solidFill>
                <a:latin typeface="Times New Roman" panose="02020603050405020304" pitchFamily="18" charset="0"/>
              </a:rPr>
              <a:t>spasticity</a:t>
            </a:r>
            <a:endParaRPr lang="en-US" altLang="en-US" sz="2000" b="1" dirty="0">
              <a:latin typeface="Times New Roman" panose="02020603050405020304" pitchFamily="18" charset="0"/>
            </a:endParaRPr>
          </a:p>
        </p:txBody>
      </p:sp>
      <p:sp>
        <p:nvSpPr>
          <p:cNvPr id="113677" name="Line 13"/>
          <p:cNvSpPr>
            <a:spLocks noChangeShapeType="1"/>
          </p:cNvSpPr>
          <p:nvPr/>
        </p:nvSpPr>
        <p:spPr bwMode="auto">
          <a:xfrm flipV="1">
            <a:off x="4572000" y="5867400"/>
            <a:ext cx="838200" cy="381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3678" name="Line 14"/>
          <p:cNvSpPr>
            <a:spLocks noChangeShapeType="1"/>
          </p:cNvSpPr>
          <p:nvPr/>
        </p:nvSpPr>
        <p:spPr bwMode="auto">
          <a:xfrm>
            <a:off x="4419600" y="2895600"/>
            <a:ext cx="1143000" cy="1524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26929109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0642"/>
                                        </p:tgtEl>
                                        <p:attrNameLst>
                                          <p:attrName>style.visibility</p:attrName>
                                        </p:attrNameLst>
                                      </p:cBhvr>
                                      <p:to>
                                        <p:strVal val="visible"/>
                                      </p:to>
                                    </p:set>
                                    <p:anim calcmode="lin" valueType="num">
                                      <p:cBhvr additive="base">
                                        <p:cTn id="7" dur="500" fill="hold"/>
                                        <p:tgtEl>
                                          <p:spTgt spid="240642"/>
                                        </p:tgtEl>
                                        <p:attrNameLst>
                                          <p:attrName>ppt_x</p:attrName>
                                        </p:attrNameLst>
                                      </p:cBhvr>
                                      <p:tavLst>
                                        <p:tav tm="0">
                                          <p:val>
                                            <p:strVal val="0-#ppt_w/2"/>
                                          </p:val>
                                        </p:tav>
                                        <p:tav tm="100000">
                                          <p:val>
                                            <p:strVal val="#ppt_x"/>
                                          </p:val>
                                        </p:tav>
                                      </p:tavLst>
                                    </p:anim>
                                    <p:anim calcmode="lin" valueType="num">
                                      <p:cBhvr additive="base">
                                        <p:cTn id="8" dur="500" fill="hold"/>
                                        <p:tgtEl>
                                          <p:spTgt spid="24064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40643"/>
                                        </p:tgtEl>
                                        <p:attrNameLst>
                                          <p:attrName>style.visibility</p:attrName>
                                        </p:attrNameLst>
                                      </p:cBhvr>
                                      <p:to>
                                        <p:strVal val="visible"/>
                                      </p:to>
                                    </p:set>
                                    <p:anim calcmode="lin" valueType="num">
                                      <p:cBhvr additive="base">
                                        <p:cTn id="13" dur="500" fill="hold"/>
                                        <p:tgtEl>
                                          <p:spTgt spid="240643"/>
                                        </p:tgtEl>
                                        <p:attrNameLst>
                                          <p:attrName>ppt_x</p:attrName>
                                        </p:attrNameLst>
                                      </p:cBhvr>
                                      <p:tavLst>
                                        <p:tav tm="0">
                                          <p:val>
                                            <p:strVal val="0-#ppt_w/2"/>
                                          </p:val>
                                        </p:tav>
                                        <p:tav tm="100000">
                                          <p:val>
                                            <p:strVal val="#ppt_x"/>
                                          </p:val>
                                        </p:tav>
                                      </p:tavLst>
                                    </p:anim>
                                    <p:anim calcmode="lin" valueType="num">
                                      <p:cBhvr additive="base">
                                        <p:cTn id="14" dur="500" fill="hold"/>
                                        <p:tgtEl>
                                          <p:spTgt spid="24064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40645"/>
                                        </p:tgtEl>
                                        <p:attrNameLst>
                                          <p:attrName>style.visibility</p:attrName>
                                        </p:attrNameLst>
                                      </p:cBhvr>
                                      <p:to>
                                        <p:strVal val="visible"/>
                                      </p:to>
                                    </p:set>
                                    <p:anim calcmode="lin" valueType="num">
                                      <p:cBhvr additive="base">
                                        <p:cTn id="19" dur="500" fill="hold"/>
                                        <p:tgtEl>
                                          <p:spTgt spid="240645"/>
                                        </p:tgtEl>
                                        <p:attrNameLst>
                                          <p:attrName>ppt_x</p:attrName>
                                        </p:attrNameLst>
                                      </p:cBhvr>
                                      <p:tavLst>
                                        <p:tav tm="0">
                                          <p:val>
                                            <p:strVal val="1+#ppt_w/2"/>
                                          </p:val>
                                        </p:tav>
                                        <p:tav tm="100000">
                                          <p:val>
                                            <p:strVal val="#ppt_x"/>
                                          </p:val>
                                        </p:tav>
                                      </p:tavLst>
                                    </p:anim>
                                    <p:anim calcmode="lin" valueType="num">
                                      <p:cBhvr additive="base">
                                        <p:cTn id="20" dur="500" fill="hold"/>
                                        <p:tgtEl>
                                          <p:spTgt spid="24064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40644"/>
                                        </p:tgtEl>
                                        <p:attrNameLst>
                                          <p:attrName>style.visibility</p:attrName>
                                        </p:attrNameLst>
                                      </p:cBhvr>
                                      <p:to>
                                        <p:strVal val="visible"/>
                                      </p:to>
                                    </p:set>
                                    <p:anim calcmode="lin" valueType="num">
                                      <p:cBhvr additive="base">
                                        <p:cTn id="25" dur="500" fill="hold"/>
                                        <p:tgtEl>
                                          <p:spTgt spid="240644"/>
                                        </p:tgtEl>
                                        <p:attrNameLst>
                                          <p:attrName>ppt_x</p:attrName>
                                        </p:attrNameLst>
                                      </p:cBhvr>
                                      <p:tavLst>
                                        <p:tav tm="0">
                                          <p:val>
                                            <p:strVal val="1+#ppt_w/2"/>
                                          </p:val>
                                        </p:tav>
                                        <p:tav tm="100000">
                                          <p:val>
                                            <p:strVal val="#ppt_x"/>
                                          </p:val>
                                        </p:tav>
                                      </p:tavLst>
                                    </p:anim>
                                    <p:anim calcmode="lin" valueType="num">
                                      <p:cBhvr additive="base">
                                        <p:cTn id="26" dur="500" fill="hold"/>
                                        <p:tgtEl>
                                          <p:spTgt spid="2406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2" grpId="0" animBg="1"/>
      <p:bldP spid="240643" grpId="0" animBg="1"/>
      <p:bldP spid="240644" grpId="0" animBg="1"/>
      <p:bldP spid="240645" grpId="0" animBg="1"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p:txBody>
          <a:bodyPr/>
          <a:lstStyle/>
          <a:p>
            <a:pPr>
              <a:defRPr/>
            </a:pPr>
            <a:r>
              <a:rPr lang="en-US" dirty="0" smtClean="0">
                <a:solidFill>
                  <a:schemeClr val="tx2">
                    <a:satMod val="200000"/>
                  </a:schemeClr>
                </a:solidFill>
              </a:rPr>
              <a:t>Lower </a:t>
            </a:r>
            <a:r>
              <a:rPr lang="en-US" dirty="0">
                <a:solidFill>
                  <a:schemeClr val="tx2">
                    <a:satMod val="200000"/>
                  </a:schemeClr>
                </a:solidFill>
              </a:rPr>
              <a:t>motor </a:t>
            </a:r>
            <a:r>
              <a:rPr lang="en-US" dirty="0" smtClean="0">
                <a:solidFill>
                  <a:schemeClr val="tx2">
                    <a:satMod val="200000"/>
                  </a:schemeClr>
                </a:solidFill>
              </a:rPr>
              <a:t>neuron</a:t>
            </a:r>
          </a:p>
        </p:txBody>
      </p:sp>
      <p:sp>
        <p:nvSpPr>
          <p:cNvPr id="114691" name="Rectangle 3"/>
          <p:cNvSpPr>
            <a:spLocks noGrp="1" noChangeArrowheads="1"/>
          </p:cNvSpPr>
          <p:nvPr>
            <p:ph type="body" sz="half" idx="1"/>
          </p:nvPr>
        </p:nvSpPr>
        <p:spPr/>
        <p:txBody>
          <a:bodyPr/>
          <a:lstStyle/>
          <a:p>
            <a:r>
              <a:rPr lang="en-US" altLang="en-US" sz="2400" dirty="0"/>
              <a:t>Loss of muscle strength</a:t>
            </a:r>
          </a:p>
          <a:p>
            <a:r>
              <a:rPr lang="en-US" altLang="en-US" sz="2400" dirty="0"/>
              <a:t>Atrophy</a:t>
            </a:r>
          </a:p>
          <a:p>
            <a:r>
              <a:rPr lang="en-US" altLang="en-US" sz="2400" dirty="0" err="1"/>
              <a:t>fasciculations</a:t>
            </a:r>
            <a:endParaRPr lang="en-US" altLang="en-US" sz="2400" dirty="0"/>
          </a:p>
          <a:p>
            <a:r>
              <a:rPr lang="en-US" altLang="en-US" sz="2400" dirty="0"/>
              <a:t>Muscle cramps</a:t>
            </a:r>
          </a:p>
        </p:txBody>
      </p:sp>
      <p:pic>
        <p:nvPicPr>
          <p:cNvPr id="114692" name="Picture 5"/>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7677151" y="1643064"/>
            <a:ext cx="2347913" cy="2998787"/>
          </a:xfrm>
          <a:noFill/>
        </p:spPr>
      </p:pic>
      <p:pic>
        <p:nvPicPr>
          <p:cNvPr id="114693" name="Picture 4" descr="alshan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1625" y="4071938"/>
            <a:ext cx="14605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2410218"/>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10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379552"/>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10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595564" y="214313"/>
            <a:ext cx="7215187" cy="2000548"/>
          </a:xfrm>
          <a:prstGeom prst="rect">
            <a:avLst/>
          </a:prstGeom>
          <a:solidFill>
            <a:schemeClr val="tx2">
              <a:lumMod val="25000"/>
            </a:schemeClr>
          </a:solidFill>
        </p:spPr>
        <p:txBody>
          <a:bodyPr>
            <a:spAutoFit/>
          </a:bodyPr>
          <a:lstStyle/>
          <a:p>
            <a:pPr eaLnBrk="1" hangingPunct="1">
              <a:defRPr/>
            </a:pPr>
            <a:r>
              <a:rPr lang="sr-Cyrl-RS" sz="4400" dirty="0"/>
              <a:t>Иницијални симптоми АЛС</a:t>
            </a:r>
            <a:endParaRPr lang="sr-Cyrl-RS" dirty="0"/>
          </a:p>
          <a:p>
            <a:pPr eaLnBrk="1" hangingPunct="1">
              <a:defRPr/>
            </a:pPr>
            <a:endParaRPr lang="sr-Cyrl-RS" dirty="0"/>
          </a:p>
          <a:p>
            <a:pPr eaLnBrk="1" hangingPunct="1">
              <a:defRPr/>
            </a:pPr>
            <a:endParaRPr lang="en-US" dirty="0"/>
          </a:p>
        </p:txBody>
      </p:sp>
    </p:spTree>
    <p:extLst>
      <p:ext uri="{BB962C8B-B14F-4D97-AF65-F5344CB8AC3E}">
        <p14:creationId xmlns:p14="http://schemas.microsoft.com/office/powerpoint/2010/main" val="1472211599"/>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Grp="1" noChangeArrowheads="1"/>
          </p:cNvSpPr>
          <p:nvPr>
            <p:ph type="title"/>
          </p:nvPr>
        </p:nvSpPr>
        <p:spPr>
          <a:xfrm>
            <a:off x="2078039" y="160338"/>
            <a:ext cx="8124825" cy="1111250"/>
          </a:xfrm>
        </p:spPr>
        <p:txBody>
          <a:bodyPr/>
          <a:lstStyle/>
          <a:p>
            <a:pPr>
              <a:defRPr/>
            </a:pPr>
            <a:r>
              <a:rPr lang="en-US" dirty="0">
                <a:solidFill>
                  <a:schemeClr val="tx2">
                    <a:satMod val="200000"/>
                  </a:schemeClr>
                </a:solidFill>
              </a:rPr>
              <a:t>ALS: Clinical forms</a:t>
            </a:r>
            <a:endParaRPr lang="en-US" dirty="0" smtClean="0">
              <a:solidFill>
                <a:schemeClr val="tx2">
                  <a:satMod val="200000"/>
                </a:schemeClr>
              </a:solidFill>
            </a:endParaRPr>
          </a:p>
        </p:txBody>
      </p:sp>
      <p:sp>
        <p:nvSpPr>
          <p:cNvPr id="117763" name="Rectangle 2"/>
          <p:cNvSpPr>
            <a:spLocks/>
          </p:cNvSpPr>
          <p:nvPr/>
        </p:nvSpPr>
        <p:spPr bwMode="auto">
          <a:xfrm>
            <a:off x="2773364" y="2197100"/>
            <a:ext cx="7038975" cy="411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lnSpc>
                <a:spcPct val="80000"/>
              </a:lnSpc>
              <a:spcBef>
                <a:spcPct val="0"/>
              </a:spcBef>
              <a:buClr>
                <a:srgbClr val="FFFFFF"/>
              </a:buClr>
              <a:buSzPct val="125000"/>
              <a:buFontTx/>
              <a:buNone/>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classic – </a:t>
            </a:r>
            <a:r>
              <a:rPr lang="en-US" altLang="en-US" dirty="0" smtClean="0">
                <a:latin typeface="Times New Roman" panose="02020603050405020304" pitchFamily="18" charset="0"/>
                <a:ea typeface="Gill Sans"/>
                <a:cs typeface="Gill Sans"/>
              </a:rPr>
              <a:t>UMN </a:t>
            </a:r>
            <a:r>
              <a:rPr lang="en-US" altLang="en-US" dirty="0">
                <a:latin typeface="Times New Roman" panose="02020603050405020304" pitchFamily="18" charset="0"/>
                <a:ea typeface="Gill Sans"/>
                <a:cs typeface="Gill Sans"/>
              </a:rPr>
              <a:t>and </a:t>
            </a:r>
            <a:r>
              <a:rPr lang="en-US" altLang="en-US" dirty="0" smtClean="0">
                <a:latin typeface="Times New Roman" panose="02020603050405020304" pitchFamily="18" charset="0"/>
                <a:ea typeface="Gill Sans"/>
                <a:cs typeface="Gill Sans"/>
              </a:rPr>
              <a:t>LMN</a:t>
            </a: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Only </a:t>
            </a:r>
            <a:r>
              <a:rPr lang="en-US" altLang="en-US" dirty="0" smtClean="0">
                <a:latin typeface="Times New Roman" panose="02020603050405020304" pitchFamily="18" charset="0"/>
                <a:ea typeface="Gill Sans"/>
                <a:cs typeface="Gill Sans"/>
              </a:rPr>
              <a:t>UMN</a:t>
            </a:r>
            <a:r>
              <a:rPr lang="en-US" altLang="en-US" dirty="0">
                <a:latin typeface="Times New Roman" panose="02020603050405020304" pitchFamily="18" charset="0"/>
                <a:ea typeface="Gill Sans"/>
                <a:cs typeface="Gill Sans"/>
              </a:rPr>
              <a:t>, only </a:t>
            </a:r>
            <a:r>
              <a:rPr lang="en-US" altLang="en-US" dirty="0" smtClean="0">
                <a:latin typeface="Times New Roman" panose="02020603050405020304" pitchFamily="18" charset="0"/>
                <a:ea typeface="Gill Sans"/>
                <a:cs typeface="Gill Sans"/>
              </a:rPr>
              <a:t>LMN</a:t>
            </a: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Predominantly bulbar form - poor prognosis</a:t>
            </a:r>
          </a:p>
          <a:p>
            <a:pPr>
              <a:lnSpc>
                <a:spcPct val="80000"/>
              </a:lnSpc>
              <a:spcBef>
                <a:spcPct val="0"/>
              </a:spcBef>
              <a:buClr>
                <a:srgbClr val="FFFFFF"/>
              </a:buClr>
              <a:buSzPct val="125000"/>
              <a:buFont typeface="Gill Sans"/>
              <a:buChar char="•"/>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familiar - 15-20%</a:t>
            </a:r>
          </a:p>
          <a:p>
            <a:pPr>
              <a:lnSpc>
                <a:spcPct val="80000"/>
              </a:lnSpc>
              <a:spcBef>
                <a:spcPct val="0"/>
              </a:spcBef>
              <a:buClr>
                <a:srgbClr val="FFFFFF"/>
              </a:buClr>
              <a:buSzPct val="125000"/>
              <a:buFont typeface="Gill Sans"/>
              <a:buChar char="•"/>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M:F 2:1</a:t>
            </a:r>
          </a:p>
        </p:txBody>
      </p:sp>
    </p:spTree>
    <p:extLst>
      <p:ext uri="{BB962C8B-B14F-4D97-AF65-F5344CB8AC3E}">
        <p14:creationId xmlns:p14="http://schemas.microsoft.com/office/powerpoint/2010/main" val="2131576620"/>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pPr algn="ctr">
              <a:defRPr/>
            </a:pPr>
            <a:r>
              <a:rPr lang="en-US" dirty="0" smtClean="0">
                <a:solidFill>
                  <a:schemeClr val="tx2">
                    <a:satMod val="200000"/>
                  </a:schemeClr>
                </a:solidFill>
              </a:rPr>
              <a:t>First symptoms </a:t>
            </a:r>
          </a:p>
        </p:txBody>
      </p:sp>
      <p:sp>
        <p:nvSpPr>
          <p:cNvPr id="145411" name="Rectangle 3"/>
          <p:cNvSpPr>
            <a:spLocks noGrp="1" noChangeArrowheads="1"/>
          </p:cNvSpPr>
          <p:nvPr>
            <p:ph idx="1"/>
          </p:nvPr>
        </p:nvSpPr>
        <p:spPr>
          <a:xfrm>
            <a:off x="2590800" y="1981200"/>
            <a:ext cx="4876800" cy="4114800"/>
          </a:xfrm>
        </p:spPr>
        <p:txBody>
          <a:bodyPr/>
          <a:lstStyle/>
          <a:p>
            <a:pPr lvl="1"/>
            <a:r>
              <a:rPr lang="en-US" altLang="en-US" sz="2400" dirty="0"/>
              <a:t>Weakness (especially in the legs and arms</a:t>
            </a:r>
          </a:p>
          <a:p>
            <a:pPr lvl="1"/>
            <a:r>
              <a:rPr lang="en-US" altLang="en-US" sz="2400" dirty="0"/>
              <a:t>Cramps (especially in hands and feet)</a:t>
            </a:r>
          </a:p>
          <a:p>
            <a:pPr lvl="1"/>
            <a:r>
              <a:rPr lang="en-US" altLang="en-US" sz="2400" dirty="0"/>
              <a:t>stiffness</a:t>
            </a:r>
          </a:p>
        </p:txBody>
      </p:sp>
      <p:pic>
        <p:nvPicPr>
          <p:cNvPr id="118788" name="Picture 5" descr="Amyotrophic Lateral Sclerosis (ALS also known as motor neurone disease and Lou Gehrig's disea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6201" y="2895600"/>
            <a:ext cx="2714625"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3879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5411">
                                            <p:txEl>
                                              <p:pRg st="0" end="0"/>
                                            </p:txEl>
                                          </p:spTgt>
                                        </p:tgtEl>
                                        <p:attrNameLst>
                                          <p:attrName>style.visibility</p:attrName>
                                        </p:attrNameLst>
                                      </p:cBhvr>
                                      <p:to>
                                        <p:strVal val="visible"/>
                                      </p:to>
                                    </p:set>
                                    <p:anim calcmode="lin" valueType="num">
                                      <p:cBhvr additive="base">
                                        <p:cTn id="7" dur="500" fill="hold"/>
                                        <p:tgtEl>
                                          <p:spTgt spid="1454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5411">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45411">
                                            <p:txEl>
                                              <p:pRg st="1" end="1"/>
                                            </p:txEl>
                                          </p:spTgt>
                                        </p:tgtEl>
                                        <p:attrNameLst>
                                          <p:attrName>style.visibility</p:attrName>
                                        </p:attrNameLst>
                                      </p:cBhvr>
                                      <p:to>
                                        <p:strVal val="visible"/>
                                      </p:to>
                                    </p:set>
                                    <p:anim calcmode="lin" valueType="num">
                                      <p:cBhvr additive="base">
                                        <p:cTn id="12" dur="500" fill="hold"/>
                                        <p:tgtEl>
                                          <p:spTgt spid="145411">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5411">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45411">
                                            <p:txEl>
                                              <p:pRg st="2" end="2"/>
                                            </p:txEl>
                                          </p:spTgt>
                                        </p:tgtEl>
                                        <p:attrNameLst>
                                          <p:attrName>style.visibility</p:attrName>
                                        </p:attrNameLst>
                                      </p:cBhvr>
                                      <p:to>
                                        <p:strVal val="visible"/>
                                      </p:to>
                                    </p:set>
                                    <p:anim calcmode="lin" valueType="num">
                                      <p:cBhvr additive="base">
                                        <p:cTn id="17" dur="500" fill="hold"/>
                                        <p:tgtEl>
                                          <p:spTgt spid="145411">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541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1" grpId="0" build="p"/>
    </p:bldLst>
  </p:timing>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algn="ctr">
              <a:defRPr/>
            </a:pPr>
            <a:r>
              <a:rPr lang="en-US" dirty="0">
                <a:solidFill>
                  <a:schemeClr val="tx2">
                    <a:satMod val="200000"/>
                  </a:schemeClr>
                </a:solidFill>
              </a:rPr>
              <a:t>Symptoms develop. . . </a:t>
            </a:r>
            <a:r>
              <a:rPr lang="en-US" dirty="0" smtClean="0">
                <a:solidFill>
                  <a:schemeClr val="tx2">
                    <a:satMod val="200000"/>
                  </a:schemeClr>
                </a:solidFill>
              </a:rPr>
              <a:t/>
            </a:r>
            <a:br>
              <a:rPr lang="en-US" dirty="0" smtClean="0">
                <a:solidFill>
                  <a:schemeClr val="tx2">
                    <a:satMod val="200000"/>
                  </a:schemeClr>
                </a:solidFill>
              </a:rPr>
            </a:br>
            <a:r>
              <a:rPr lang="en-US" dirty="0">
                <a:solidFill>
                  <a:schemeClr val="tx2">
                    <a:satMod val="200000"/>
                  </a:schemeClr>
                </a:solidFill>
              </a:rPr>
              <a:t>(</a:t>
            </a:r>
            <a:r>
              <a:rPr lang="en-US" dirty="0" smtClean="0">
                <a:solidFill>
                  <a:schemeClr val="tx2">
                    <a:satMod val="200000"/>
                  </a:schemeClr>
                </a:solidFill>
              </a:rPr>
              <a:t>progression)</a:t>
            </a:r>
          </a:p>
        </p:txBody>
      </p:sp>
      <p:sp>
        <p:nvSpPr>
          <p:cNvPr id="146435" name="Rectangle 3"/>
          <p:cNvSpPr>
            <a:spLocks noGrp="1" noChangeArrowheads="1"/>
          </p:cNvSpPr>
          <p:nvPr>
            <p:ph type="body" sz="half" idx="1"/>
          </p:nvPr>
        </p:nvSpPr>
        <p:spPr>
          <a:xfrm>
            <a:off x="2590800" y="1981200"/>
            <a:ext cx="4572000" cy="4419600"/>
          </a:xfrm>
        </p:spPr>
        <p:txBody>
          <a:bodyPr/>
          <a:lstStyle/>
          <a:p>
            <a:pPr lvl="1">
              <a:lnSpc>
                <a:spcPct val="90000"/>
              </a:lnSpc>
            </a:pPr>
            <a:r>
              <a:rPr lang="en-US" altLang="en-US" sz="2400" dirty="0"/>
              <a:t>Difficulty swallowing, chewing and speaking</a:t>
            </a:r>
          </a:p>
          <a:p>
            <a:pPr lvl="1">
              <a:lnSpc>
                <a:spcPct val="90000"/>
              </a:lnSpc>
            </a:pPr>
            <a:r>
              <a:rPr lang="en-US" altLang="en-US" sz="2400" dirty="0"/>
              <a:t>Short breath</a:t>
            </a:r>
          </a:p>
          <a:p>
            <a:pPr lvl="1">
              <a:lnSpc>
                <a:spcPct val="90000"/>
              </a:lnSpc>
            </a:pPr>
            <a:r>
              <a:rPr lang="en-US" altLang="en-US" sz="2400" dirty="0"/>
              <a:t>Respiratory weakness</a:t>
            </a:r>
          </a:p>
          <a:p>
            <a:pPr lvl="1">
              <a:lnSpc>
                <a:spcPct val="90000"/>
              </a:lnSpc>
            </a:pPr>
            <a:r>
              <a:rPr lang="en-US" altLang="en-US" sz="2400" dirty="0" smtClean="0"/>
              <a:t>Paralysis </a:t>
            </a:r>
            <a:endParaRPr lang="en-US" altLang="en-US" sz="2400" dirty="0"/>
          </a:p>
        </p:txBody>
      </p:sp>
      <p:pic>
        <p:nvPicPr>
          <p:cNvPr id="146438" name="Picture 6" descr="Nerve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7010401" y="2209800"/>
            <a:ext cx="3419475" cy="3316288"/>
          </a:xfrm>
          <a:noFill/>
        </p:spPr>
      </p:pic>
    </p:spTree>
    <p:extLst>
      <p:ext uri="{BB962C8B-B14F-4D97-AF65-F5344CB8AC3E}">
        <p14:creationId xmlns:p14="http://schemas.microsoft.com/office/powerpoint/2010/main" val="36863957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withEffect">
                                  <p:stCondLst>
                                    <p:cond delay="0"/>
                                  </p:stCondLst>
                                  <p:childTnLst>
                                    <p:set>
                                      <p:cBhvr>
                                        <p:cTn id="6" dur="1" fill="hold">
                                          <p:stCondLst>
                                            <p:cond delay="0"/>
                                          </p:stCondLst>
                                        </p:cTn>
                                        <p:tgtEl>
                                          <p:spTgt spid="146438"/>
                                        </p:tgtEl>
                                        <p:attrNameLst>
                                          <p:attrName>style.visibility</p:attrName>
                                        </p:attrNameLst>
                                      </p:cBhvr>
                                      <p:to>
                                        <p:strVal val="visible"/>
                                      </p:to>
                                    </p:set>
                                    <p:animScale>
                                      <p:cBhvr>
                                        <p:cTn id="7" dur="1000" decel="50000" fill="hold">
                                          <p:stCondLst>
                                            <p:cond delay="0"/>
                                          </p:stCondLst>
                                        </p:cTn>
                                        <p:tgtEl>
                                          <p:spTgt spid="1464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6438"/>
                                        </p:tgtEl>
                                        <p:attrNameLst>
                                          <p:attrName>ppt_x</p:attrName>
                                          <p:attrName>ppt_y</p:attrName>
                                        </p:attrNameLst>
                                      </p:cBhvr>
                                    </p:animMotion>
                                    <p:animEffect transition="in" filter="fade">
                                      <p:cBhvr>
                                        <p:cTn id="9" dur="1000"/>
                                        <p:tgtEl>
                                          <p:spTgt spid="146438"/>
                                        </p:tgtEl>
                                      </p:cBhvr>
                                    </p:animEffect>
                                  </p:childTnLst>
                                </p:cTn>
                              </p:par>
                            </p:childTnLst>
                          </p:cTn>
                        </p:par>
                        <p:par>
                          <p:cTn id="10" fill="hold" nodeType="afterGroup">
                            <p:stCondLst>
                              <p:cond delay="1000"/>
                            </p:stCondLst>
                            <p:childTnLst>
                              <p:par>
                                <p:cTn id="11" presetID="49" presetClass="entr" presetSubtype="0" decel="100000" fill="hold" grpId="0" nodeType="afterEffect">
                                  <p:stCondLst>
                                    <p:cond delay="0"/>
                                  </p:stCondLst>
                                  <p:iterate type="lt">
                                    <p:tmPct val="0"/>
                                  </p:iterate>
                                  <p:childTnLst>
                                    <p:set>
                                      <p:cBhvr>
                                        <p:cTn id="12" dur="1" fill="hold">
                                          <p:stCondLst>
                                            <p:cond delay="0"/>
                                          </p:stCondLst>
                                        </p:cTn>
                                        <p:tgtEl>
                                          <p:spTgt spid="146435">
                                            <p:txEl>
                                              <p:pRg st="0" end="0"/>
                                            </p:txEl>
                                          </p:spTgt>
                                        </p:tgtEl>
                                        <p:attrNameLst>
                                          <p:attrName>style.visibility</p:attrName>
                                        </p:attrNameLst>
                                      </p:cBhvr>
                                      <p:to>
                                        <p:strVal val="visible"/>
                                      </p:to>
                                    </p:set>
                                    <p:anim calcmode="lin" valueType="num">
                                      <p:cBhvr>
                                        <p:cTn id="13" dur="500" fill="hold"/>
                                        <p:tgtEl>
                                          <p:spTgt spid="14643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46435">
                                            <p:txEl>
                                              <p:pRg st="0" end="0"/>
                                            </p:txEl>
                                          </p:spTgt>
                                        </p:tgtEl>
                                        <p:attrNameLst>
                                          <p:attrName>ppt_h</p:attrName>
                                        </p:attrNameLst>
                                      </p:cBhvr>
                                      <p:tavLst>
                                        <p:tav tm="0">
                                          <p:val>
                                            <p:fltVal val="0"/>
                                          </p:val>
                                        </p:tav>
                                        <p:tav tm="100000">
                                          <p:val>
                                            <p:strVal val="#ppt_h"/>
                                          </p:val>
                                        </p:tav>
                                      </p:tavLst>
                                    </p:anim>
                                    <p:anim calcmode="lin" valueType="num">
                                      <p:cBhvr>
                                        <p:cTn id="15" dur="500" fill="hold"/>
                                        <p:tgtEl>
                                          <p:spTgt spid="146435">
                                            <p:txEl>
                                              <p:pRg st="0" end="0"/>
                                            </p:txEl>
                                          </p:spTgt>
                                        </p:tgtEl>
                                        <p:attrNameLst>
                                          <p:attrName>style.rotation</p:attrName>
                                        </p:attrNameLst>
                                      </p:cBhvr>
                                      <p:tavLst>
                                        <p:tav tm="0">
                                          <p:val>
                                            <p:fltVal val="360"/>
                                          </p:val>
                                        </p:tav>
                                        <p:tav tm="100000">
                                          <p:val>
                                            <p:fltVal val="0"/>
                                          </p:val>
                                        </p:tav>
                                      </p:tavLst>
                                    </p:anim>
                                    <p:animEffect transition="in" filter="fade">
                                      <p:cBhvr>
                                        <p:cTn id="16" dur="500"/>
                                        <p:tgtEl>
                                          <p:spTgt spid="146435">
                                            <p:txEl>
                                              <p:pRg st="0" end="0"/>
                                            </p:txEl>
                                          </p:spTgt>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iterate type="lt">
                                    <p:tmPct val="0"/>
                                  </p:iterate>
                                  <p:childTnLst>
                                    <p:set>
                                      <p:cBhvr>
                                        <p:cTn id="19" dur="1" fill="hold">
                                          <p:stCondLst>
                                            <p:cond delay="0"/>
                                          </p:stCondLst>
                                        </p:cTn>
                                        <p:tgtEl>
                                          <p:spTgt spid="146435">
                                            <p:txEl>
                                              <p:pRg st="1" end="1"/>
                                            </p:txEl>
                                          </p:spTgt>
                                        </p:tgtEl>
                                        <p:attrNameLst>
                                          <p:attrName>style.visibility</p:attrName>
                                        </p:attrNameLst>
                                      </p:cBhvr>
                                      <p:to>
                                        <p:strVal val="visible"/>
                                      </p:to>
                                    </p:set>
                                    <p:anim calcmode="lin" valueType="num">
                                      <p:cBhvr>
                                        <p:cTn id="20" dur="500" fill="hold"/>
                                        <p:tgtEl>
                                          <p:spTgt spid="146435">
                                            <p:txEl>
                                              <p:pRg st="1" end="1"/>
                                            </p:txEl>
                                          </p:spTgt>
                                        </p:tgtEl>
                                        <p:attrNameLst>
                                          <p:attrName>ppt_w</p:attrName>
                                        </p:attrNameLst>
                                      </p:cBhvr>
                                      <p:tavLst>
                                        <p:tav tm="0">
                                          <p:val>
                                            <p:fltVal val="0"/>
                                          </p:val>
                                        </p:tav>
                                        <p:tav tm="100000">
                                          <p:val>
                                            <p:strVal val="#ppt_w"/>
                                          </p:val>
                                        </p:tav>
                                      </p:tavLst>
                                    </p:anim>
                                    <p:anim calcmode="lin" valueType="num">
                                      <p:cBhvr>
                                        <p:cTn id="21" dur="500" fill="hold"/>
                                        <p:tgtEl>
                                          <p:spTgt spid="146435">
                                            <p:txEl>
                                              <p:pRg st="1" end="1"/>
                                            </p:txEl>
                                          </p:spTgt>
                                        </p:tgtEl>
                                        <p:attrNameLst>
                                          <p:attrName>ppt_h</p:attrName>
                                        </p:attrNameLst>
                                      </p:cBhvr>
                                      <p:tavLst>
                                        <p:tav tm="0">
                                          <p:val>
                                            <p:fltVal val="0"/>
                                          </p:val>
                                        </p:tav>
                                        <p:tav tm="100000">
                                          <p:val>
                                            <p:strVal val="#ppt_h"/>
                                          </p:val>
                                        </p:tav>
                                      </p:tavLst>
                                    </p:anim>
                                    <p:anim calcmode="lin" valueType="num">
                                      <p:cBhvr>
                                        <p:cTn id="22" dur="500" fill="hold"/>
                                        <p:tgtEl>
                                          <p:spTgt spid="146435">
                                            <p:txEl>
                                              <p:pRg st="1" end="1"/>
                                            </p:txEl>
                                          </p:spTgt>
                                        </p:tgtEl>
                                        <p:attrNameLst>
                                          <p:attrName>style.rotation</p:attrName>
                                        </p:attrNameLst>
                                      </p:cBhvr>
                                      <p:tavLst>
                                        <p:tav tm="0">
                                          <p:val>
                                            <p:fltVal val="360"/>
                                          </p:val>
                                        </p:tav>
                                        <p:tav tm="100000">
                                          <p:val>
                                            <p:fltVal val="0"/>
                                          </p:val>
                                        </p:tav>
                                      </p:tavLst>
                                    </p:anim>
                                    <p:animEffect transition="in" filter="fade">
                                      <p:cBhvr>
                                        <p:cTn id="23" dur="500"/>
                                        <p:tgtEl>
                                          <p:spTgt spid="146435">
                                            <p:txEl>
                                              <p:pRg st="1" end="1"/>
                                            </p:txEl>
                                          </p:spTgt>
                                        </p:tgtEl>
                                      </p:cBhvr>
                                    </p:animEffect>
                                  </p:childTnLst>
                                </p:cTn>
                              </p:par>
                            </p:childTnLst>
                          </p:cTn>
                        </p:par>
                        <p:par>
                          <p:cTn id="24" fill="hold">
                            <p:stCondLst>
                              <p:cond delay="2000"/>
                            </p:stCondLst>
                            <p:childTnLst>
                              <p:par>
                                <p:cTn id="25" presetID="49" presetClass="entr" presetSubtype="0" decel="100000" fill="hold" grpId="0" nodeType="afterEffect">
                                  <p:stCondLst>
                                    <p:cond delay="0"/>
                                  </p:stCondLst>
                                  <p:iterate type="lt">
                                    <p:tmPct val="0"/>
                                  </p:iterate>
                                  <p:childTnLst>
                                    <p:set>
                                      <p:cBhvr>
                                        <p:cTn id="26" dur="1" fill="hold">
                                          <p:stCondLst>
                                            <p:cond delay="0"/>
                                          </p:stCondLst>
                                        </p:cTn>
                                        <p:tgtEl>
                                          <p:spTgt spid="146435">
                                            <p:txEl>
                                              <p:pRg st="2" end="2"/>
                                            </p:txEl>
                                          </p:spTgt>
                                        </p:tgtEl>
                                        <p:attrNameLst>
                                          <p:attrName>style.visibility</p:attrName>
                                        </p:attrNameLst>
                                      </p:cBhvr>
                                      <p:to>
                                        <p:strVal val="visible"/>
                                      </p:to>
                                    </p:set>
                                    <p:anim calcmode="lin" valueType="num">
                                      <p:cBhvr>
                                        <p:cTn id="27" dur="500" fill="hold"/>
                                        <p:tgtEl>
                                          <p:spTgt spid="146435">
                                            <p:txEl>
                                              <p:pRg st="2" end="2"/>
                                            </p:txEl>
                                          </p:spTgt>
                                        </p:tgtEl>
                                        <p:attrNameLst>
                                          <p:attrName>ppt_w</p:attrName>
                                        </p:attrNameLst>
                                      </p:cBhvr>
                                      <p:tavLst>
                                        <p:tav tm="0">
                                          <p:val>
                                            <p:fltVal val="0"/>
                                          </p:val>
                                        </p:tav>
                                        <p:tav tm="100000">
                                          <p:val>
                                            <p:strVal val="#ppt_w"/>
                                          </p:val>
                                        </p:tav>
                                      </p:tavLst>
                                    </p:anim>
                                    <p:anim calcmode="lin" valueType="num">
                                      <p:cBhvr>
                                        <p:cTn id="28" dur="500" fill="hold"/>
                                        <p:tgtEl>
                                          <p:spTgt spid="146435">
                                            <p:txEl>
                                              <p:pRg st="2" end="2"/>
                                            </p:txEl>
                                          </p:spTgt>
                                        </p:tgtEl>
                                        <p:attrNameLst>
                                          <p:attrName>ppt_h</p:attrName>
                                        </p:attrNameLst>
                                      </p:cBhvr>
                                      <p:tavLst>
                                        <p:tav tm="0">
                                          <p:val>
                                            <p:fltVal val="0"/>
                                          </p:val>
                                        </p:tav>
                                        <p:tav tm="100000">
                                          <p:val>
                                            <p:strVal val="#ppt_h"/>
                                          </p:val>
                                        </p:tav>
                                      </p:tavLst>
                                    </p:anim>
                                    <p:anim calcmode="lin" valueType="num">
                                      <p:cBhvr>
                                        <p:cTn id="29" dur="500" fill="hold"/>
                                        <p:tgtEl>
                                          <p:spTgt spid="146435">
                                            <p:txEl>
                                              <p:pRg st="2" end="2"/>
                                            </p:txEl>
                                          </p:spTgt>
                                        </p:tgtEl>
                                        <p:attrNameLst>
                                          <p:attrName>style.rotation</p:attrName>
                                        </p:attrNameLst>
                                      </p:cBhvr>
                                      <p:tavLst>
                                        <p:tav tm="0">
                                          <p:val>
                                            <p:fltVal val="360"/>
                                          </p:val>
                                        </p:tav>
                                        <p:tav tm="100000">
                                          <p:val>
                                            <p:fltVal val="0"/>
                                          </p:val>
                                        </p:tav>
                                      </p:tavLst>
                                    </p:anim>
                                    <p:animEffect transition="in" filter="fade">
                                      <p:cBhvr>
                                        <p:cTn id="30" dur="500"/>
                                        <p:tgtEl>
                                          <p:spTgt spid="146435">
                                            <p:txEl>
                                              <p:pRg st="2" end="2"/>
                                            </p:txEl>
                                          </p:spTgt>
                                        </p:tgtEl>
                                      </p:cBhvr>
                                    </p:animEffect>
                                  </p:childTnLst>
                                </p:cTn>
                              </p:par>
                            </p:childTnLst>
                          </p:cTn>
                        </p:par>
                        <p:par>
                          <p:cTn id="31" fill="hold">
                            <p:stCondLst>
                              <p:cond delay="2500"/>
                            </p:stCondLst>
                            <p:childTnLst>
                              <p:par>
                                <p:cTn id="32" presetID="49" presetClass="entr" presetSubtype="0" decel="100000" fill="hold" grpId="0" nodeType="afterEffect">
                                  <p:stCondLst>
                                    <p:cond delay="0"/>
                                  </p:stCondLst>
                                  <p:iterate type="lt">
                                    <p:tmPct val="0"/>
                                  </p:iterate>
                                  <p:childTnLst>
                                    <p:set>
                                      <p:cBhvr>
                                        <p:cTn id="33" dur="1" fill="hold">
                                          <p:stCondLst>
                                            <p:cond delay="0"/>
                                          </p:stCondLst>
                                        </p:cTn>
                                        <p:tgtEl>
                                          <p:spTgt spid="146435">
                                            <p:txEl>
                                              <p:pRg st="3" end="3"/>
                                            </p:txEl>
                                          </p:spTgt>
                                        </p:tgtEl>
                                        <p:attrNameLst>
                                          <p:attrName>style.visibility</p:attrName>
                                        </p:attrNameLst>
                                      </p:cBhvr>
                                      <p:to>
                                        <p:strVal val="visible"/>
                                      </p:to>
                                    </p:set>
                                    <p:anim calcmode="lin" valueType="num">
                                      <p:cBhvr>
                                        <p:cTn id="34" dur="500" fill="hold"/>
                                        <p:tgtEl>
                                          <p:spTgt spid="146435">
                                            <p:txEl>
                                              <p:pRg st="3" end="3"/>
                                            </p:txEl>
                                          </p:spTgt>
                                        </p:tgtEl>
                                        <p:attrNameLst>
                                          <p:attrName>ppt_w</p:attrName>
                                        </p:attrNameLst>
                                      </p:cBhvr>
                                      <p:tavLst>
                                        <p:tav tm="0">
                                          <p:val>
                                            <p:fltVal val="0"/>
                                          </p:val>
                                        </p:tav>
                                        <p:tav tm="100000">
                                          <p:val>
                                            <p:strVal val="#ppt_w"/>
                                          </p:val>
                                        </p:tav>
                                      </p:tavLst>
                                    </p:anim>
                                    <p:anim calcmode="lin" valueType="num">
                                      <p:cBhvr>
                                        <p:cTn id="35" dur="500" fill="hold"/>
                                        <p:tgtEl>
                                          <p:spTgt spid="146435">
                                            <p:txEl>
                                              <p:pRg st="3" end="3"/>
                                            </p:txEl>
                                          </p:spTgt>
                                        </p:tgtEl>
                                        <p:attrNameLst>
                                          <p:attrName>ppt_h</p:attrName>
                                        </p:attrNameLst>
                                      </p:cBhvr>
                                      <p:tavLst>
                                        <p:tav tm="0">
                                          <p:val>
                                            <p:fltVal val="0"/>
                                          </p:val>
                                        </p:tav>
                                        <p:tav tm="100000">
                                          <p:val>
                                            <p:strVal val="#ppt_h"/>
                                          </p:val>
                                        </p:tav>
                                      </p:tavLst>
                                    </p:anim>
                                    <p:anim calcmode="lin" valueType="num">
                                      <p:cBhvr>
                                        <p:cTn id="36" dur="500" fill="hold"/>
                                        <p:tgtEl>
                                          <p:spTgt spid="146435">
                                            <p:txEl>
                                              <p:pRg st="3" end="3"/>
                                            </p:txEl>
                                          </p:spTgt>
                                        </p:tgtEl>
                                        <p:attrNameLst>
                                          <p:attrName>style.rotation</p:attrName>
                                        </p:attrNameLst>
                                      </p:cBhvr>
                                      <p:tavLst>
                                        <p:tav tm="0">
                                          <p:val>
                                            <p:fltVal val="360"/>
                                          </p:val>
                                        </p:tav>
                                        <p:tav tm="100000">
                                          <p:val>
                                            <p:fltVal val="0"/>
                                          </p:val>
                                        </p:tav>
                                      </p:tavLst>
                                    </p:anim>
                                    <p:animEffect transition="in" filter="fade">
                                      <p:cBhvr>
                                        <p:cTn id="37" dur="500"/>
                                        <p:tgtEl>
                                          <p:spTgt spid="1464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pPr>
              <a:defRPr/>
            </a:pPr>
            <a:r>
              <a:rPr lang="en-US" dirty="0">
                <a:solidFill>
                  <a:schemeClr val="tx2">
                    <a:satMod val="200000"/>
                  </a:schemeClr>
                </a:solidFill>
              </a:rPr>
              <a:t>ALS: excludes </a:t>
            </a:r>
            <a:r>
              <a:rPr lang="en-US" dirty="0" smtClean="0">
                <a:solidFill>
                  <a:schemeClr val="tx2">
                    <a:satMod val="200000"/>
                  </a:schemeClr>
                </a:solidFill>
              </a:rPr>
              <a:t/>
            </a:r>
            <a:br>
              <a:rPr lang="en-US" dirty="0" smtClean="0">
                <a:solidFill>
                  <a:schemeClr val="tx2">
                    <a:satMod val="200000"/>
                  </a:schemeClr>
                </a:solidFill>
              </a:rPr>
            </a:br>
            <a:endParaRPr lang="en-US" dirty="0" smtClean="0">
              <a:solidFill>
                <a:schemeClr val="tx2">
                  <a:satMod val="200000"/>
                </a:schemeClr>
              </a:solidFill>
            </a:endParaRPr>
          </a:p>
        </p:txBody>
      </p:sp>
      <p:sp>
        <p:nvSpPr>
          <p:cNvPr id="120835" name="Rectangle 3"/>
          <p:cNvSpPr>
            <a:spLocks noGrp="1" noChangeArrowheads="1"/>
          </p:cNvSpPr>
          <p:nvPr>
            <p:ph idx="1"/>
          </p:nvPr>
        </p:nvSpPr>
        <p:spPr/>
        <p:txBody>
          <a:bodyPr/>
          <a:lstStyle/>
          <a:p>
            <a:r>
              <a:rPr lang="en-US" altLang="en-US" sz="2400" dirty="0" smtClean="0"/>
              <a:t>Dysfunction </a:t>
            </a:r>
            <a:r>
              <a:rPr lang="en-US" altLang="en-US" sz="2400" dirty="0"/>
              <a:t>of sensibility</a:t>
            </a:r>
          </a:p>
          <a:p>
            <a:r>
              <a:rPr lang="en-US" altLang="en-US" sz="2400" dirty="0"/>
              <a:t>Bladder and bowel dysfunction</a:t>
            </a:r>
          </a:p>
          <a:p>
            <a:r>
              <a:rPr lang="en-US" altLang="en-US" sz="2400" dirty="0"/>
              <a:t>Dysfunction of the autonomic nervous system</a:t>
            </a:r>
          </a:p>
          <a:p>
            <a:r>
              <a:rPr lang="en-US" altLang="en-US" sz="2400" dirty="0"/>
              <a:t>Abnormalities of the visual pathway</a:t>
            </a:r>
          </a:p>
          <a:p>
            <a:r>
              <a:rPr lang="en-US" altLang="en-US" sz="2400" dirty="0"/>
              <a:t>Movement disorder</a:t>
            </a:r>
          </a:p>
          <a:p>
            <a:r>
              <a:rPr lang="en-US" altLang="en-US" sz="2400" dirty="0"/>
              <a:t>Cognitive </a:t>
            </a:r>
            <a:r>
              <a:rPr lang="en-US" altLang="en-US" sz="2400" dirty="0" smtClean="0"/>
              <a:t>abnormalities </a:t>
            </a:r>
            <a:endParaRPr lang="en-US" altLang="en-US" sz="2400" dirty="0"/>
          </a:p>
        </p:txBody>
      </p:sp>
    </p:spTree>
    <p:extLst>
      <p:ext uri="{BB962C8B-B14F-4D97-AF65-F5344CB8AC3E}">
        <p14:creationId xmlns:p14="http://schemas.microsoft.com/office/powerpoint/2010/main" val="494874612"/>
      </p:ext>
    </p:extLst>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pPr algn="ctr">
              <a:defRPr/>
            </a:pPr>
            <a:r>
              <a:rPr lang="en-US" dirty="0">
                <a:solidFill>
                  <a:schemeClr val="tx2">
                    <a:satMod val="200000"/>
                  </a:schemeClr>
                </a:solidFill>
              </a:rPr>
              <a:t>ALS diagnosis</a:t>
            </a:r>
            <a:endParaRPr lang="en-US" dirty="0" smtClean="0">
              <a:solidFill>
                <a:schemeClr val="tx2">
                  <a:satMod val="200000"/>
                </a:schemeClr>
              </a:solidFill>
            </a:endParaRPr>
          </a:p>
        </p:txBody>
      </p:sp>
      <p:pic>
        <p:nvPicPr>
          <p:cNvPr id="153605" name="Picture 5" descr="b6_2634"/>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743200" y="2819401"/>
            <a:ext cx="2514600" cy="2360613"/>
          </a:xfrm>
          <a:noFill/>
        </p:spPr>
      </p:pic>
      <p:sp>
        <p:nvSpPr>
          <p:cNvPr id="153603" name="Rectangle 3"/>
          <p:cNvSpPr>
            <a:spLocks noGrp="1" noChangeArrowheads="1"/>
          </p:cNvSpPr>
          <p:nvPr>
            <p:ph type="body" sz="half" idx="2"/>
          </p:nvPr>
        </p:nvSpPr>
        <p:spPr>
          <a:xfrm>
            <a:off x="5867400" y="1981200"/>
            <a:ext cx="4267200" cy="4648200"/>
          </a:xfrm>
        </p:spPr>
        <p:txBody>
          <a:bodyPr/>
          <a:lstStyle/>
          <a:p>
            <a:pPr>
              <a:lnSpc>
                <a:spcPct val="90000"/>
              </a:lnSpc>
            </a:pPr>
            <a:r>
              <a:rPr lang="en-US" altLang="en-US" sz="2400" dirty="0" smtClean="0"/>
              <a:t>ALS </a:t>
            </a:r>
            <a:r>
              <a:rPr lang="en-US" altLang="en-US" sz="2400" dirty="0"/>
              <a:t>is difficult to diagnose</a:t>
            </a:r>
          </a:p>
          <a:p>
            <a:pPr>
              <a:lnSpc>
                <a:spcPct val="90000"/>
              </a:lnSpc>
            </a:pPr>
            <a:endParaRPr lang="en-US" altLang="en-US" sz="2400" dirty="0"/>
          </a:p>
          <a:p>
            <a:pPr>
              <a:lnSpc>
                <a:spcPct val="90000"/>
              </a:lnSpc>
            </a:pPr>
            <a:r>
              <a:rPr lang="en-US" altLang="en-US" sz="2400" dirty="0"/>
              <a:t>Blood laboratory, </a:t>
            </a:r>
            <a:r>
              <a:rPr lang="en-US" altLang="en-US" sz="2400" dirty="0" smtClean="0"/>
              <a:t>NMR of </a:t>
            </a:r>
            <a:r>
              <a:rPr lang="en-US" altLang="en-US" sz="2400" dirty="0" err="1" smtClean="0"/>
              <a:t>endocranium</a:t>
            </a:r>
            <a:r>
              <a:rPr lang="en-US" altLang="en-US" sz="2400" dirty="0" smtClean="0"/>
              <a:t> and </a:t>
            </a:r>
            <a:r>
              <a:rPr lang="en-US" altLang="en-US" sz="2400" dirty="0"/>
              <a:t>spinal cord, nerve and muscle biopsies are used</a:t>
            </a:r>
          </a:p>
          <a:p>
            <a:pPr>
              <a:lnSpc>
                <a:spcPct val="90000"/>
              </a:lnSpc>
            </a:pPr>
            <a:r>
              <a:rPr lang="en-US" altLang="en-US" sz="2400" dirty="0"/>
              <a:t> but to rule out other diseases</a:t>
            </a:r>
          </a:p>
        </p:txBody>
      </p:sp>
    </p:spTree>
    <p:extLst>
      <p:ext uri="{BB962C8B-B14F-4D97-AF65-F5344CB8AC3E}">
        <p14:creationId xmlns:p14="http://schemas.microsoft.com/office/powerpoint/2010/main" val="13738638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53602"/>
                                        </p:tgtEl>
                                        <p:attrNameLst>
                                          <p:attrName>style.visibility</p:attrName>
                                        </p:attrNameLst>
                                      </p:cBhvr>
                                      <p:to>
                                        <p:strVal val="visible"/>
                                      </p:to>
                                    </p:set>
                                    <p:animEffect transition="in" filter="dissolve">
                                      <p:cBhvr>
                                        <p:cTn id="7" dur="500"/>
                                        <p:tgtEl>
                                          <p:spTgt spid="153602"/>
                                        </p:tgtEl>
                                      </p:cBhvr>
                                    </p:animEffect>
                                  </p:childTnLst>
                                </p:cTn>
                              </p:par>
                              <p:par>
                                <p:cTn id="8" presetID="35" presetClass="entr" presetSubtype="0" fill="hold" nodeType="withEffect">
                                  <p:stCondLst>
                                    <p:cond delay="0"/>
                                  </p:stCondLst>
                                  <p:childTnLst>
                                    <p:set>
                                      <p:cBhvr>
                                        <p:cTn id="9" dur="1" fill="hold">
                                          <p:stCondLst>
                                            <p:cond delay="0"/>
                                          </p:stCondLst>
                                        </p:cTn>
                                        <p:tgtEl>
                                          <p:spTgt spid="153605"/>
                                        </p:tgtEl>
                                        <p:attrNameLst>
                                          <p:attrName>style.visibility</p:attrName>
                                        </p:attrNameLst>
                                      </p:cBhvr>
                                      <p:to>
                                        <p:strVal val="visible"/>
                                      </p:to>
                                    </p:set>
                                    <p:animEffect transition="in" filter="fade">
                                      <p:cBhvr>
                                        <p:cTn id="10" dur="2000"/>
                                        <p:tgtEl>
                                          <p:spTgt spid="153605"/>
                                        </p:tgtEl>
                                      </p:cBhvr>
                                    </p:animEffect>
                                    <p:anim calcmode="lin" valueType="num">
                                      <p:cBhvr>
                                        <p:cTn id="11" dur="2000" fill="hold"/>
                                        <p:tgtEl>
                                          <p:spTgt spid="153605"/>
                                        </p:tgtEl>
                                        <p:attrNameLst>
                                          <p:attrName>style.rotation</p:attrName>
                                        </p:attrNameLst>
                                      </p:cBhvr>
                                      <p:tavLst>
                                        <p:tav tm="0">
                                          <p:val>
                                            <p:fltVal val="720"/>
                                          </p:val>
                                        </p:tav>
                                        <p:tav tm="100000">
                                          <p:val>
                                            <p:fltVal val="0"/>
                                          </p:val>
                                        </p:tav>
                                      </p:tavLst>
                                    </p:anim>
                                    <p:anim calcmode="lin" valueType="num">
                                      <p:cBhvr>
                                        <p:cTn id="12" dur="2000" fill="hold"/>
                                        <p:tgtEl>
                                          <p:spTgt spid="153605"/>
                                        </p:tgtEl>
                                        <p:attrNameLst>
                                          <p:attrName>ppt_h</p:attrName>
                                        </p:attrNameLst>
                                      </p:cBhvr>
                                      <p:tavLst>
                                        <p:tav tm="0">
                                          <p:val>
                                            <p:fltVal val="0"/>
                                          </p:val>
                                        </p:tav>
                                        <p:tav tm="100000">
                                          <p:val>
                                            <p:strVal val="#ppt_h"/>
                                          </p:val>
                                        </p:tav>
                                      </p:tavLst>
                                    </p:anim>
                                    <p:anim calcmode="lin" valueType="num">
                                      <p:cBhvr>
                                        <p:cTn id="13" dur="2000" fill="hold"/>
                                        <p:tgtEl>
                                          <p:spTgt spid="153605"/>
                                        </p:tgtEl>
                                        <p:attrNameLst>
                                          <p:attrName>ppt_w</p:attrName>
                                        </p:attrNameLst>
                                      </p:cBhvr>
                                      <p:tavLst>
                                        <p:tav tm="0">
                                          <p:val>
                                            <p:fltVal val="0"/>
                                          </p:val>
                                        </p:tav>
                                        <p:tav tm="100000">
                                          <p:val>
                                            <p:strVal val="#ppt_w"/>
                                          </p:val>
                                        </p:tav>
                                      </p:tavLst>
                                    </p:anim>
                                  </p:childTnLst>
                                </p:cTn>
                              </p:par>
                            </p:childTnLst>
                          </p:cTn>
                        </p:par>
                        <p:par>
                          <p:cTn id="14" fill="hold" nodeType="afterGroup">
                            <p:stCondLst>
                              <p:cond delay="2000"/>
                            </p:stCondLst>
                            <p:childTnLst>
                              <p:par>
                                <p:cTn id="15" presetID="9" presetClass="entr" presetSubtype="0" fill="hold" grpId="0" nodeType="afterEffect">
                                  <p:stCondLst>
                                    <p:cond delay="0"/>
                                  </p:stCondLst>
                                  <p:childTnLst>
                                    <p:set>
                                      <p:cBhvr>
                                        <p:cTn id="16" dur="1" fill="hold">
                                          <p:stCondLst>
                                            <p:cond delay="0"/>
                                          </p:stCondLst>
                                        </p:cTn>
                                        <p:tgtEl>
                                          <p:spTgt spid="153603">
                                            <p:txEl>
                                              <p:pRg st="0" end="0"/>
                                            </p:txEl>
                                          </p:spTgt>
                                        </p:tgtEl>
                                        <p:attrNameLst>
                                          <p:attrName>style.visibility</p:attrName>
                                        </p:attrNameLst>
                                      </p:cBhvr>
                                      <p:to>
                                        <p:strVal val="visible"/>
                                      </p:to>
                                    </p:set>
                                    <p:animEffect transition="in" filter="dissolve">
                                      <p:cBhvr>
                                        <p:cTn id="17" dur="500"/>
                                        <p:tgtEl>
                                          <p:spTgt spid="153603">
                                            <p:txEl>
                                              <p:pRg st="0" end="0"/>
                                            </p:txEl>
                                          </p:spTgt>
                                        </p:tgtEl>
                                      </p:cBhvr>
                                    </p:animEffect>
                                  </p:childTnLst>
                                </p:cTn>
                              </p:par>
                            </p:childTnLst>
                          </p:cTn>
                        </p:par>
                        <p:par>
                          <p:cTn id="18" fill="hold">
                            <p:stCondLst>
                              <p:cond delay="2500"/>
                            </p:stCondLst>
                            <p:childTnLst>
                              <p:par>
                                <p:cTn id="19" presetID="9" presetClass="entr" presetSubtype="0" fill="hold" grpId="0" nodeType="afterEffect">
                                  <p:stCondLst>
                                    <p:cond delay="0"/>
                                  </p:stCondLst>
                                  <p:childTnLst>
                                    <p:set>
                                      <p:cBhvr>
                                        <p:cTn id="20" dur="1" fill="hold">
                                          <p:stCondLst>
                                            <p:cond delay="0"/>
                                          </p:stCondLst>
                                        </p:cTn>
                                        <p:tgtEl>
                                          <p:spTgt spid="153603">
                                            <p:txEl>
                                              <p:pRg st="2" end="2"/>
                                            </p:txEl>
                                          </p:spTgt>
                                        </p:tgtEl>
                                        <p:attrNameLst>
                                          <p:attrName>style.visibility</p:attrName>
                                        </p:attrNameLst>
                                      </p:cBhvr>
                                      <p:to>
                                        <p:strVal val="visible"/>
                                      </p:to>
                                    </p:set>
                                    <p:animEffect transition="in" filter="dissolve">
                                      <p:cBhvr>
                                        <p:cTn id="21" dur="500"/>
                                        <p:tgtEl>
                                          <p:spTgt spid="153603">
                                            <p:txEl>
                                              <p:pRg st="2" end="2"/>
                                            </p:txEl>
                                          </p:spTgt>
                                        </p:tgtEl>
                                      </p:cBhvr>
                                    </p:animEffect>
                                  </p:childTnLst>
                                </p:cTn>
                              </p:par>
                            </p:childTnLst>
                          </p:cTn>
                        </p:par>
                        <p:par>
                          <p:cTn id="22" fill="hold">
                            <p:stCondLst>
                              <p:cond delay="3000"/>
                            </p:stCondLst>
                            <p:childTnLst>
                              <p:par>
                                <p:cTn id="23" presetID="9" presetClass="entr" presetSubtype="0" fill="hold" grpId="0" nodeType="afterEffect">
                                  <p:stCondLst>
                                    <p:cond delay="0"/>
                                  </p:stCondLst>
                                  <p:childTnLst>
                                    <p:set>
                                      <p:cBhvr>
                                        <p:cTn id="24" dur="1" fill="hold">
                                          <p:stCondLst>
                                            <p:cond delay="0"/>
                                          </p:stCondLst>
                                        </p:cTn>
                                        <p:tgtEl>
                                          <p:spTgt spid="153603">
                                            <p:txEl>
                                              <p:pRg st="3" end="3"/>
                                            </p:txEl>
                                          </p:spTgt>
                                        </p:tgtEl>
                                        <p:attrNameLst>
                                          <p:attrName>style.visibility</p:attrName>
                                        </p:attrNameLst>
                                      </p:cBhvr>
                                      <p:to>
                                        <p:strVal val="visible"/>
                                      </p:to>
                                    </p:set>
                                    <p:animEffect transition="in" filter="dissolve">
                                      <p:cBhvr>
                                        <p:cTn id="25" dur="500"/>
                                        <p:tgtEl>
                                          <p:spTgt spid="1536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2" grpId="0"/>
      <p:bldP spid="153603"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defRPr/>
            </a:pPr>
            <a:r>
              <a:rPr lang="en-US" dirty="0">
                <a:solidFill>
                  <a:schemeClr val="tx2">
                    <a:satMod val="200000"/>
                  </a:schemeClr>
                </a:solidFill>
              </a:rPr>
              <a:t>Crucial for the diagnosis of EMNG</a:t>
            </a:r>
            <a:endParaRPr lang="en-US" dirty="0" smtClean="0">
              <a:solidFill>
                <a:schemeClr val="tx2">
                  <a:satMod val="200000"/>
                </a:schemeClr>
              </a:solidFill>
            </a:endParaRPr>
          </a:p>
        </p:txBody>
      </p:sp>
      <p:sp>
        <p:nvSpPr>
          <p:cNvPr id="122883" name="Rectangle 3"/>
          <p:cNvSpPr>
            <a:spLocks noGrp="1" noChangeArrowheads="1"/>
          </p:cNvSpPr>
          <p:nvPr>
            <p:ph idx="1"/>
          </p:nvPr>
        </p:nvSpPr>
        <p:spPr/>
        <p:txBody>
          <a:bodyPr/>
          <a:lstStyle/>
          <a:p>
            <a:pPr>
              <a:lnSpc>
                <a:spcPct val="90000"/>
              </a:lnSpc>
            </a:pPr>
            <a:r>
              <a:rPr lang="en-US" altLang="en-US" dirty="0"/>
              <a:t>Motor distal latencies may be prolonged</a:t>
            </a:r>
          </a:p>
          <a:p>
            <a:pPr>
              <a:lnSpc>
                <a:spcPct val="90000"/>
              </a:lnSpc>
            </a:pPr>
            <a:r>
              <a:rPr lang="en-US" altLang="en-US" dirty="0"/>
              <a:t>EMG finding:</a:t>
            </a:r>
          </a:p>
          <a:p>
            <a:pPr>
              <a:lnSpc>
                <a:spcPct val="90000"/>
              </a:lnSpc>
            </a:pPr>
            <a:r>
              <a:rPr lang="en-US" altLang="en-US" dirty="0"/>
              <a:t>Active denervation (fibrillation and positive waves)</a:t>
            </a:r>
          </a:p>
          <a:p>
            <a:pPr>
              <a:lnSpc>
                <a:spcPct val="90000"/>
              </a:lnSpc>
            </a:pPr>
            <a:r>
              <a:rPr lang="en-US" altLang="en-US" dirty="0" err="1" smtClean="0"/>
              <a:t>Fasciculations</a:t>
            </a:r>
            <a:r>
              <a:rPr lang="en-US" altLang="en-US" dirty="0" smtClean="0"/>
              <a:t> </a:t>
            </a:r>
            <a:endParaRPr lang="en-US" altLang="en-US" dirty="0"/>
          </a:p>
          <a:p>
            <a:pPr>
              <a:lnSpc>
                <a:spcPct val="90000"/>
              </a:lnSpc>
            </a:pPr>
            <a:r>
              <a:rPr lang="en-US" altLang="en-US" dirty="0"/>
              <a:t>Chronic denervation (high amplitude, long duration </a:t>
            </a:r>
            <a:r>
              <a:rPr lang="en-US" altLang="en-US" dirty="0" smtClean="0"/>
              <a:t>action </a:t>
            </a:r>
            <a:r>
              <a:rPr lang="en-US" altLang="en-US" dirty="0"/>
              <a:t>potentials </a:t>
            </a:r>
            <a:r>
              <a:rPr lang="en-US" altLang="en-US" dirty="0" smtClean="0"/>
              <a:t>of MU)</a:t>
            </a:r>
          </a:p>
        </p:txBody>
      </p:sp>
    </p:spTree>
    <p:extLst>
      <p:ext uri="{BB962C8B-B14F-4D97-AF65-F5344CB8AC3E}">
        <p14:creationId xmlns:p14="http://schemas.microsoft.com/office/powerpoint/2010/main" val="4104297719"/>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Facet</Template>
  <TotalTime>513</TotalTime>
  <Words>5551</Words>
  <Application>Microsoft Office PowerPoint</Application>
  <PresentationFormat>Widescreen</PresentationFormat>
  <Paragraphs>748</Paragraphs>
  <Slides>107</Slides>
  <Notes>0</Notes>
  <HiddenSlides>0</HiddenSlides>
  <MMClips>2</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2</vt:i4>
      </vt:variant>
      <vt:variant>
        <vt:lpstr>Slide Titles</vt:lpstr>
      </vt:variant>
      <vt:variant>
        <vt:i4>107</vt:i4>
      </vt:variant>
    </vt:vector>
  </HeadingPairs>
  <TitlesOfParts>
    <vt:vector size="124" baseType="lpstr">
      <vt:lpstr>SimSun</vt:lpstr>
      <vt:lpstr>Arial</vt:lpstr>
      <vt:lpstr>Arial Unicode MS</vt:lpstr>
      <vt:lpstr>CAC Krazy Legs</vt:lpstr>
      <vt:lpstr>CAC Logo Alternate</vt:lpstr>
      <vt:lpstr>Calibri</vt:lpstr>
      <vt:lpstr>Century Gothic</vt:lpstr>
      <vt:lpstr>Corbel</vt:lpstr>
      <vt:lpstr>Gill Sans</vt:lpstr>
      <vt:lpstr>Times New Roman</vt:lpstr>
      <vt:lpstr>Trebuchet MS</vt:lpstr>
      <vt:lpstr>Wingdings</vt:lpstr>
      <vt:lpstr>Wingdings 3</vt:lpstr>
      <vt:lpstr>YUDutchR</vt:lpstr>
      <vt:lpstr>Facet</vt:lpstr>
      <vt:lpstr>Slide</vt:lpstr>
      <vt:lpstr>Clip</vt:lpstr>
      <vt:lpstr>DISEASES OF THE SPINAL CORD AND MOTOR NEURON DISEASE</vt:lpstr>
      <vt:lpstr>Diseases of the nervous system may be confined to the spinal cord where they produce a number of distinctive syndromes</vt:lpstr>
      <vt:lpstr>Damage levels</vt:lpstr>
      <vt:lpstr>Sensibility </vt:lpstr>
      <vt:lpstr>Spinothalamic tract  </vt:lpstr>
      <vt:lpstr>Changes in sensibility</vt:lpstr>
      <vt:lpstr>Lemniscus medialis  (Fasciculus cuneatus i  Fasciculus gracillis)</vt:lpstr>
      <vt:lpstr> </vt:lpstr>
      <vt:lpstr>PowerPoint Presentation</vt:lpstr>
      <vt:lpstr>Sphincter control</vt:lpstr>
      <vt:lpstr>Sensitive syndromes</vt:lpstr>
      <vt:lpstr>Lesions of dorsal roots and ganglions</vt:lpstr>
      <vt:lpstr>Pathological processes express themselves in a number of readily recognized ways and certain diseases preferentially produce special syndromes This syndromic grouping of the spinal cord disorders greatly facilitates clinical diagnosis </vt:lpstr>
      <vt:lpstr>THE SYNDROME OF ACUTE PARAPLEGIA OR QUADRIPLEGIA CAUSED BY TRAUMATIC AND OTHER PHYSICAL FACTORS (TRANSVERSE MYELOPATHY)</vt:lpstr>
      <vt:lpstr>The level of the spinal cord damage and, by implication, the level of disruption of the spinal column, can be determined from clinical findings</vt:lpstr>
      <vt:lpstr>The level of sensory loss on the trunk, as determined by perception of pinprick, is an accurate guide to the level of the lesion, with a few qualifications</vt:lpstr>
      <vt:lpstr>A neurologic examination with recording of motor, sensory, and sphincter function is necessary to follow the clinical progress of spinal cord injury</vt:lpstr>
      <vt:lpstr>Clinical Effects of Spinal Cord Injury  </vt:lpstr>
      <vt:lpstr>Spinal Shock </vt:lpstr>
      <vt:lpstr>Spinal Shock </vt:lpstr>
      <vt:lpstr>MYELITIS (INFLAMMATORY MYELOPATHIES)</vt:lpstr>
      <vt:lpstr>MYELITIS (INFLAMMATORY MYELOPATHIES) </vt:lpstr>
      <vt:lpstr>Classification of Inflammatory Diseases of the Spinal Cord</vt:lpstr>
      <vt:lpstr>Classification of Inflammatory Diseases of the Spinal Cord</vt:lpstr>
      <vt:lpstr>Postinfectious and Postvaccinal Myelitides </vt:lpstr>
      <vt:lpstr>Postinfectious and Postvaccinal Myelitides </vt:lpstr>
      <vt:lpstr>Postinfectious and Postvaccinal Myelitides </vt:lpstr>
      <vt:lpstr>Postinfectious and Postvaccinal Myelitides </vt:lpstr>
      <vt:lpstr>Postinfectious and Postvaccinal Myelitides </vt:lpstr>
      <vt:lpstr> Spinal cord lesion </vt:lpstr>
      <vt:lpstr>Siringomyelia </vt:lpstr>
      <vt:lpstr>  Syndrome of segmental dissociation of sensitivity with brachial amyotrophy - syringomyelia syndrome</vt:lpstr>
      <vt:lpstr>PowerPoint Presentation</vt:lpstr>
      <vt:lpstr>PowerPoint Presentation</vt:lpstr>
      <vt:lpstr>PowerPoint Presentation</vt:lpstr>
      <vt:lpstr>Siringomyelia </vt:lpstr>
      <vt:lpstr>Classification of syringomyelia</vt:lpstr>
      <vt:lpstr>Syringobulbia</vt:lpstr>
      <vt:lpstr>Posterior funicular syndrome</vt:lpstr>
      <vt:lpstr>Tabes dorsalis</vt:lpstr>
      <vt:lpstr>Conus medullaris and caudae equinae syndrome</vt:lpstr>
      <vt:lpstr>PowerPoint Presentation</vt:lpstr>
      <vt:lpstr>Myelosis funicularis</vt:lpstr>
      <vt:lpstr> Differential diagnosis of compressive myelopathies </vt:lpstr>
      <vt:lpstr>PowerPoint Presentation</vt:lpstr>
      <vt:lpstr>PowerPoint Presentation</vt:lpstr>
      <vt:lpstr>Parasympathetic system </vt:lpstr>
      <vt:lpstr>PowerPoint Presentation</vt:lpstr>
      <vt:lpstr>PowerPoint Presentation</vt:lpstr>
      <vt:lpstr>Simpatični nervni sistem</vt:lpstr>
      <vt:lpstr> </vt:lpstr>
      <vt:lpstr>PowerPoint Presentation</vt:lpstr>
      <vt:lpstr>Sympathetic system </vt:lpstr>
      <vt:lpstr>Urinary bladder </vt:lpstr>
      <vt:lpstr>PowerPoint Presentation</vt:lpstr>
      <vt:lpstr>PowerPoint Presentation</vt:lpstr>
      <vt:lpstr>PowerPoint Presentation</vt:lpstr>
      <vt:lpstr>PowerPoint Presentation</vt:lpstr>
      <vt:lpstr>Cortical control of micturation</vt:lpstr>
      <vt:lpstr>Pontine micturition center</vt:lpstr>
      <vt:lpstr>PowerPoint Presentation</vt:lpstr>
      <vt:lpstr>PowerPoint Presentation</vt:lpstr>
      <vt:lpstr>Bladder function disorders</vt:lpstr>
      <vt:lpstr>PowerPoint Presentation</vt:lpstr>
      <vt:lpstr>Therapy </vt:lpstr>
      <vt:lpstr>MOTOR NEURON DISEASE</vt:lpstr>
      <vt:lpstr>UMN are located in the motor zones of the cortex, they are pyramidal neurons whose axons project to the spinal cord and create synapses with lower motoneurons (LMN, alphamotoneurons).  They enable voluntary control of skeletal muscles.</vt:lpstr>
      <vt:lpstr>Motoneurons </vt:lpstr>
      <vt:lpstr>Organization of the motor system</vt:lpstr>
      <vt:lpstr>Damage to UMN and LMN have a common feature of   weakness</vt:lpstr>
      <vt:lpstr>Reflex disturbances</vt:lpstr>
      <vt:lpstr>Reflex </vt:lpstr>
      <vt:lpstr>Reflex</vt:lpstr>
      <vt:lpstr>Babinski sign of pyramidal lesion (UMN)</vt:lpstr>
      <vt:lpstr>PowerPoint Presentation</vt:lpstr>
      <vt:lpstr>Clonus </vt:lpstr>
      <vt:lpstr>Difference in UMN and LMN damage</vt:lpstr>
      <vt:lpstr>Motor neuron disease</vt:lpstr>
      <vt:lpstr>Classification of motor neuron diseases</vt:lpstr>
      <vt:lpstr>Amyotrophic lateral sclerosis (ALS)</vt:lpstr>
      <vt:lpstr>PowerPoint Presentation</vt:lpstr>
      <vt:lpstr>What is ALS?</vt:lpstr>
      <vt:lpstr>History of ALS </vt:lpstr>
      <vt:lpstr>ALS forms </vt:lpstr>
      <vt:lpstr>ALS: pathophysiology</vt:lpstr>
      <vt:lpstr>ALS: pathophysiology</vt:lpstr>
      <vt:lpstr>Who will get sick from ALS?</vt:lpstr>
      <vt:lpstr>ALS: pathology</vt:lpstr>
      <vt:lpstr>ALS: Clinical findings</vt:lpstr>
      <vt:lpstr>Upper motor neuron signs </vt:lpstr>
      <vt:lpstr>Lower motor neuron</vt:lpstr>
      <vt:lpstr>PowerPoint Presentation</vt:lpstr>
      <vt:lpstr>PowerPoint Presentation</vt:lpstr>
      <vt:lpstr>ALS: Clinical forms</vt:lpstr>
      <vt:lpstr>First symptoms </vt:lpstr>
      <vt:lpstr>Symptoms develop. . .  (progression)</vt:lpstr>
      <vt:lpstr>ALS: excludes  </vt:lpstr>
      <vt:lpstr>ALS diagnosis</vt:lpstr>
      <vt:lpstr>Crucial for the diagnosis of EMNG</vt:lpstr>
      <vt:lpstr>ЕMNG</vt:lpstr>
      <vt:lpstr>PowerPoint Presentation</vt:lpstr>
      <vt:lpstr>Prognosis and therapy od ALS</vt:lpstr>
      <vt:lpstr>Progressive bulbar paralysis</vt:lpstr>
      <vt:lpstr>Primary lateral sclerosis</vt:lpstr>
      <vt:lpstr>Multifocal motor neuropathy</vt:lpstr>
      <vt:lpstr>Multifocal motor neuropathy</vt:lpstr>
      <vt:lpstr>Spinal muscular atrophy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DISEASES OF THE SPINALCORD AND MOTOR NEURON DISEASE</dc:title>
  <dc:creator>Snezana Lazarevic</dc:creator>
  <cp:lastModifiedBy>Snezana Lazarevic</cp:lastModifiedBy>
  <cp:revision>53</cp:revision>
  <dcterms:created xsi:type="dcterms:W3CDTF">2024-03-11T12:16:49Z</dcterms:created>
  <dcterms:modified xsi:type="dcterms:W3CDTF">2024-05-07T18:01:49Z</dcterms:modified>
</cp:coreProperties>
</file>